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8288000" cy="10287000"/>
  <p:notesSz cx="6858000" cy="9144000"/>
  <p:embeddedFontLst>
    <p:embeddedFont>
      <p:font typeface="Allerta Stencil" charset="1" panose="00000000000000000000"/>
      <p:regular r:id="rId29"/>
    </p:embeddedFont>
    <p:embeddedFont>
      <p:font typeface="Canva Sans" charset="1" panose="020B0503030501040103"/>
      <p:regular r:id="rId30"/>
    </p:embeddedFont>
    <p:embeddedFont>
      <p:font typeface="Proxima Nova" charset="1" panose="02000506030000020004"/>
      <p:regular r:id="rId31"/>
    </p:embeddedFont>
    <p:embeddedFont>
      <p:font typeface="Proxima Nova Bold" charset="1" panose="02000506030000020004"/>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2" Target="../media/image1.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2097252" y="3573674"/>
            <a:ext cx="8742475" cy="3329616"/>
          </a:xfrm>
          <a:prstGeom prst="rect">
            <a:avLst/>
          </a:prstGeom>
        </p:spPr>
        <p:txBody>
          <a:bodyPr anchor="t" rtlCol="false" tIns="0" lIns="0" bIns="0" rIns="0">
            <a:spAutoFit/>
          </a:bodyPr>
          <a:lstStyle/>
          <a:p>
            <a:pPr algn="l">
              <a:lnSpc>
                <a:spcPts val="5310"/>
              </a:lnSpc>
            </a:pPr>
            <a:r>
              <a:rPr lang="en-US" sz="3793">
                <a:solidFill>
                  <a:srgbClr val="1A5666"/>
                </a:solidFill>
                <a:latin typeface="Allerta Stencil"/>
                <a:ea typeface="Allerta Stencil"/>
                <a:cs typeface="Allerta Stencil"/>
                <a:sym typeface="Allerta Stencil"/>
              </a:rPr>
              <a:t>Team:</a:t>
            </a:r>
          </a:p>
          <a:p>
            <a:pPr algn="l">
              <a:lnSpc>
                <a:spcPts val="5310"/>
              </a:lnSpc>
            </a:pPr>
            <a:r>
              <a:rPr lang="en-US" sz="3793">
                <a:solidFill>
                  <a:srgbClr val="1A5666"/>
                </a:solidFill>
                <a:latin typeface="Allerta Stencil"/>
                <a:ea typeface="Allerta Stencil"/>
                <a:cs typeface="Allerta Stencil"/>
                <a:sym typeface="Allerta Stencil"/>
              </a:rPr>
              <a:t>      Sangavi</a:t>
            </a:r>
          </a:p>
          <a:p>
            <a:pPr algn="l">
              <a:lnSpc>
                <a:spcPts val="5310"/>
              </a:lnSpc>
            </a:pPr>
            <a:r>
              <a:rPr lang="en-US" sz="3793">
                <a:solidFill>
                  <a:srgbClr val="1A5666"/>
                </a:solidFill>
                <a:latin typeface="Allerta Stencil"/>
                <a:ea typeface="Allerta Stencil"/>
                <a:cs typeface="Allerta Stencil"/>
                <a:sym typeface="Allerta Stencil"/>
              </a:rPr>
              <a:t>      Akepati Jyoshna Reddy</a:t>
            </a:r>
          </a:p>
          <a:p>
            <a:pPr algn="l">
              <a:lnSpc>
                <a:spcPts val="5310"/>
              </a:lnSpc>
            </a:pPr>
            <a:r>
              <a:rPr lang="en-US" sz="3793">
                <a:solidFill>
                  <a:srgbClr val="1A5666"/>
                </a:solidFill>
                <a:latin typeface="Allerta Stencil"/>
                <a:ea typeface="Allerta Stencil"/>
                <a:cs typeface="Allerta Stencil"/>
                <a:sym typeface="Allerta Stencil"/>
              </a:rPr>
              <a:t>      Thirusha M</a:t>
            </a:r>
          </a:p>
          <a:p>
            <a:pPr algn="l">
              <a:lnSpc>
                <a:spcPts val="5310"/>
              </a:lnSpc>
            </a:pPr>
            <a:r>
              <a:rPr lang="en-US" sz="3793">
                <a:solidFill>
                  <a:srgbClr val="1A5666"/>
                </a:solidFill>
                <a:latin typeface="Allerta Stencil"/>
                <a:ea typeface="Allerta Stencil"/>
                <a:cs typeface="Allerta Stencil"/>
                <a:sym typeface="Allerta Stencil"/>
              </a:rPr>
              <a:t>      Manne Lokeswar Chowdary</a:t>
            </a:r>
          </a:p>
        </p:txBody>
      </p:sp>
      <p:grpSp>
        <p:nvGrpSpPr>
          <p:cNvPr name="Group 4" id="4"/>
          <p:cNvGrpSpPr/>
          <p:nvPr/>
        </p:nvGrpSpPr>
        <p:grpSpPr>
          <a:xfrm rot="0">
            <a:off x="0" y="9802991"/>
            <a:ext cx="18288000" cy="484009"/>
            <a:chOff x="0" y="0"/>
            <a:chExt cx="4816593" cy="127476"/>
          </a:xfrm>
        </p:grpSpPr>
        <p:sp>
          <p:nvSpPr>
            <p:cNvPr name="Freeform 5" id="5"/>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6" id="6"/>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7779746" y="4706420"/>
            <a:ext cx="9705356" cy="5580580"/>
          </a:xfrm>
          <a:custGeom>
            <a:avLst/>
            <a:gdLst/>
            <a:ahLst/>
            <a:cxnLst/>
            <a:rect r="r" b="b" t="t" l="l"/>
            <a:pathLst>
              <a:path h="5580580" w="9705356">
                <a:moveTo>
                  <a:pt x="0" y="0"/>
                </a:moveTo>
                <a:lnTo>
                  <a:pt x="9705356" y="0"/>
                </a:lnTo>
                <a:lnTo>
                  <a:pt x="9705356" y="5580580"/>
                </a:lnTo>
                <a:lnTo>
                  <a:pt x="0" y="5580580"/>
                </a:lnTo>
                <a:lnTo>
                  <a:pt x="0" y="0"/>
                </a:lnTo>
                <a:close/>
              </a:path>
            </a:pathLst>
          </a:custGeom>
          <a:blipFill>
            <a:blip r:embed="rId3"/>
            <a:stretch>
              <a:fillRect l="0" t="0" r="0" b="0"/>
            </a:stretch>
          </a:blipFill>
        </p:spPr>
      </p:sp>
      <p:sp>
        <p:nvSpPr>
          <p:cNvPr name="TextBox 8" id="8"/>
          <p:cNvSpPr txBox="true"/>
          <p:nvPr/>
        </p:nvSpPr>
        <p:spPr>
          <a:xfrm rot="0">
            <a:off x="2097252" y="1977330"/>
            <a:ext cx="11045820" cy="1319159"/>
          </a:xfrm>
          <a:prstGeom prst="rect">
            <a:avLst/>
          </a:prstGeom>
        </p:spPr>
        <p:txBody>
          <a:bodyPr anchor="t" rtlCol="false" tIns="0" lIns="0" bIns="0" rIns="0">
            <a:spAutoFit/>
          </a:bodyPr>
          <a:lstStyle/>
          <a:p>
            <a:pPr algn="l">
              <a:lnSpc>
                <a:spcPts val="10765"/>
              </a:lnSpc>
            </a:pPr>
            <a:r>
              <a:rPr lang="en-US" sz="7689">
                <a:solidFill>
                  <a:srgbClr val="1A5666"/>
                </a:solidFill>
                <a:latin typeface="Allerta Stencil"/>
                <a:ea typeface="Allerta Stencil"/>
                <a:cs typeface="Allerta Stencil"/>
                <a:sym typeface="Allerta Stencil"/>
              </a:rPr>
              <a:t>DigiTALS</a:t>
            </a:r>
          </a:p>
        </p:txBody>
      </p:sp>
      <p:sp>
        <p:nvSpPr>
          <p:cNvPr name="TextBox 9" id="9"/>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380412"/>
            <a:chOff x="0" y="0"/>
            <a:chExt cx="3698259" cy="1909537"/>
          </a:xfrm>
        </p:grpSpPr>
        <p:sp>
          <p:nvSpPr>
            <p:cNvPr name="Freeform 4" id="4"/>
            <p:cNvSpPr/>
            <p:nvPr/>
          </p:nvSpPr>
          <p:spPr>
            <a:xfrm flipH="false" flipV="false" rot="0">
              <a:off x="0" y="0"/>
              <a:ext cx="3698259" cy="1909537"/>
            </a:xfrm>
            <a:custGeom>
              <a:avLst/>
              <a:gdLst/>
              <a:ahLst/>
              <a:cxnLst/>
              <a:rect r="r" b="b" t="t" l="l"/>
              <a:pathLst>
                <a:path h="1909537" w="3698259">
                  <a:moveTo>
                    <a:pt x="24327" y="0"/>
                  </a:moveTo>
                  <a:lnTo>
                    <a:pt x="3673932" y="0"/>
                  </a:lnTo>
                  <a:cubicBezTo>
                    <a:pt x="3687368" y="0"/>
                    <a:pt x="3698259" y="10891"/>
                    <a:pt x="3698259" y="24327"/>
                  </a:cubicBezTo>
                  <a:lnTo>
                    <a:pt x="3698259" y="1885211"/>
                  </a:lnTo>
                  <a:cubicBezTo>
                    <a:pt x="3698259" y="1898646"/>
                    <a:pt x="3687368" y="1909537"/>
                    <a:pt x="3673932" y="1909537"/>
                  </a:cubicBezTo>
                  <a:lnTo>
                    <a:pt x="24327" y="1909537"/>
                  </a:lnTo>
                  <a:cubicBezTo>
                    <a:pt x="10891" y="1909537"/>
                    <a:pt x="0" y="1898646"/>
                    <a:pt x="0" y="1885211"/>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3698259" cy="194763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46746" y="2890855"/>
            <a:ext cx="13394508" cy="5857875"/>
          </a:xfrm>
          <a:prstGeom prst="rect">
            <a:avLst/>
          </a:prstGeom>
        </p:spPr>
        <p:txBody>
          <a:bodyPr anchor="t" rtlCol="false" tIns="0" lIns="0" bIns="0" rIns="0">
            <a:spAutoFit/>
          </a:bodyPr>
          <a:lstStyle/>
          <a:p>
            <a:pPr algn="just">
              <a:lnSpc>
                <a:spcPts val="4200"/>
              </a:lnSpc>
            </a:pPr>
            <a:r>
              <a:rPr lang="en-US" sz="3000">
                <a:solidFill>
                  <a:srgbClr val="1A5666"/>
                </a:solidFill>
                <a:latin typeface="Proxima Nova"/>
                <a:ea typeface="Proxima Nova"/>
                <a:cs typeface="Proxima Nova"/>
                <a:sym typeface="Proxima Nova"/>
              </a:rPr>
              <a:t>System analyzes historical data from various incident types: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Trespass events / Proximity breaches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Machine failures (e.g., hydraulic, engine)</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Operator fatigue incidents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Unsafe operating behaviors (e.g., harsh braking/acceleration)</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Environmental hazards (e.g., low visibility conditions)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And the operational context during those incidents.</a:t>
            </a:r>
          </a:p>
          <a:p>
            <a:pPr algn="just">
              <a:lnSpc>
                <a:spcPts val="4200"/>
              </a:lnSpc>
            </a:pPr>
          </a:p>
          <a:p>
            <a:pPr algn="just">
              <a:lnSpc>
                <a:spcPts val="4200"/>
              </a:lnSpc>
            </a:pPr>
            <a:r>
              <a:rPr lang="en-US" sz="3000">
                <a:solidFill>
                  <a:srgbClr val="1A5666"/>
                </a:solidFill>
                <a:latin typeface="Proxima Nova"/>
                <a:ea typeface="Proxima Nova"/>
                <a:cs typeface="Proxima Nova"/>
                <a:sym typeface="Proxima Nova"/>
              </a:rPr>
              <a:t>Machine Learning Model:</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Utilizes a Random Forest Classifier trained on this comprehensive past data.</a:t>
            </a:r>
          </a:p>
          <a:p>
            <a:pPr algn="just">
              <a:lnSpc>
                <a:spcPts val="4200"/>
              </a:lnSpc>
            </a:pPr>
          </a:p>
        </p:txBody>
      </p:sp>
      <p:sp>
        <p:nvSpPr>
          <p:cNvPr name="TextBox 7" id="7"/>
          <p:cNvSpPr txBox="true"/>
          <p:nvPr/>
        </p:nvSpPr>
        <p:spPr>
          <a:xfrm rot="0">
            <a:off x="3925545" y="1536505"/>
            <a:ext cx="10436909" cy="747395"/>
          </a:xfrm>
          <a:prstGeom prst="rect">
            <a:avLst/>
          </a:prstGeom>
        </p:spPr>
        <p:txBody>
          <a:bodyPr anchor="t" rtlCol="false" tIns="0" lIns="0" bIns="0" rIns="0">
            <a:spAutoFit/>
          </a:bodyPr>
          <a:lstStyle/>
          <a:p>
            <a:pPr algn="ctr" marL="0" indent="0" lvl="0">
              <a:lnSpc>
                <a:spcPts val="5664"/>
              </a:lnSpc>
              <a:spcBef>
                <a:spcPct val="0"/>
              </a:spcBef>
            </a:pPr>
            <a:r>
              <a:rPr lang="en-US" sz="5499">
                <a:solidFill>
                  <a:srgbClr val="1A5666"/>
                </a:solidFill>
                <a:latin typeface="Allerta Stencil"/>
                <a:ea typeface="Allerta Stencil"/>
                <a:cs typeface="Allerta Stencil"/>
                <a:sym typeface="Allerta Stencil"/>
              </a:rPr>
              <a:t>Predictive Incident Logging </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380412"/>
            <a:chOff x="0" y="0"/>
            <a:chExt cx="3698259" cy="1909537"/>
          </a:xfrm>
        </p:grpSpPr>
        <p:sp>
          <p:nvSpPr>
            <p:cNvPr name="Freeform 4" id="4"/>
            <p:cNvSpPr/>
            <p:nvPr/>
          </p:nvSpPr>
          <p:spPr>
            <a:xfrm flipH="false" flipV="false" rot="0">
              <a:off x="0" y="0"/>
              <a:ext cx="3698259" cy="1909537"/>
            </a:xfrm>
            <a:custGeom>
              <a:avLst/>
              <a:gdLst/>
              <a:ahLst/>
              <a:cxnLst/>
              <a:rect r="r" b="b" t="t" l="l"/>
              <a:pathLst>
                <a:path h="1909537" w="3698259">
                  <a:moveTo>
                    <a:pt x="24327" y="0"/>
                  </a:moveTo>
                  <a:lnTo>
                    <a:pt x="3673932" y="0"/>
                  </a:lnTo>
                  <a:cubicBezTo>
                    <a:pt x="3687368" y="0"/>
                    <a:pt x="3698259" y="10891"/>
                    <a:pt x="3698259" y="24327"/>
                  </a:cubicBezTo>
                  <a:lnTo>
                    <a:pt x="3698259" y="1885211"/>
                  </a:lnTo>
                  <a:cubicBezTo>
                    <a:pt x="3698259" y="1898646"/>
                    <a:pt x="3687368" y="1909537"/>
                    <a:pt x="3673932" y="1909537"/>
                  </a:cubicBezTo>
                  <a:lnTo>
                    <a:pt x="24327" y="1909537"/>
                  </a:lnTo>
                  <a:cubicBezTo>
                    <a:pt x="10891" y="1909537"/>
                    <a:pt x="0" y="1898646"/>
                    <a:pt x="0" y="1885211"/>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3698259" cy="194763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569812" y="2501623"/>
            <a:ext cx="13754462" cy="6391275"/>
          </a:xfrm>
          <a:prstGeom prst="rect">
            <a:avLst/>
          </a:prstGeom>
        </p:spPr>
        <p:txBody>
          <a:bodyPr anchor="t" rtlCol="false" tIns="0" lIns="0" bIns="0" rIns="0">
            <a:spAutoFit/>
          </a:bodyPr>
          <a:lstStyle/>
          <a:p>
            <a:pPr algn="just">
              <a:lnSpc>
                <a:spcPts val="4200"/>
              </a:lnSpc>
            </a:pPr>
            <a:r>
              <a:rPr lang="en-US" sz="3000">
                <a:solidFill>
                  <a:srgbClr val="1A5666"/>
                </a:solidFill>
                <a:latin typeface="Proxima Nova"/>
                <a:ea typeface="Proxima Nova"/>
                <a:cs typeface="Proxima Nova"/>
                <a:sym typeface="Proxima Nova"/>
              </a:rPr>
              <a:t>System analyzes historical data from various incident types: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Cont</a:t>
            </a:r>
            <a:r>
              <a:rPr lang="en-US" sz="3000">
                <a:solidFill>
                  <a:srgbClr val="1A5666"/>
                </a:solidFill>
                <a:latin typeface="Proxima Nova"/>
                <a:ea typeface="Proxima Nova"/>
                <a:cs typeface="Proxima Nova"/>
                <a:sym typeface="Proxima Nova"/>
              </a:rPr>
              <a:t>inuously monitors and processes current attributes: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o</a:t>
            </a:r>
            <a:r>
              <a:rPr lang="en-US" sz="3000">
                <a:solidFill>
                  <a:srgbClr val="1A5666"/>
                </a:solidFill>
                <a:latin typeface="Proxima Nova"/>
                <a:ea typeface="Proxima Nova"/>
                <a:cs typeface="Proxima Nova"/>
                <a:sym typeface="Proxima Nova"/>
              </a:rPr>
              <a:t>peratorFatigueScore (from fatigue detector), shiftHours, </a:t>
            </a:r>
          </a:p>
          <a:p>
            <a:pPr algn="just">
              <a:lnSpc>
                <a:spcPts val="4200"/>
              </a:lnSpc>
            </a:pPr>
            <a:r>
              <a:rPr lang="en-US" sz="3000">
                <a:solidFill>
                  <a:srgbClr val="1A5666"/>
                </a:solidFill>
                <a:latin typeface="Proxima Nova"/>
                <a:ea typeface="Proxima Nova"/>
                <a:cs typeface="Proxima Nova"/>
                <a:sym typeface="Proxima Nova"/>
              </a:rPr>
              <a:t>machineTempAnomaly (from machine sensors), hydraulicPressureFluctuation(from</a:t>
            </a:r>
          </a:p>
          <a:p>
            <a:pPr algn="just">
              <a:lnSpc>
                <a:spcPts val="4200"/>
              </a:lnSpc>
            </a:pPr>
            <a:r>
              <a:rPr lang="en-US" sz="3000">
                <a:solidFill>
                  <a:srgbClr val="1A5666"/>
                </a:solidFill>
                <a:latin typeface="Proxima Nova"/>
                <a:ea typeface="Proxima Nova"/>
                <a:cs typeface="Proxima Nova"/>
                <a:sym typeface="Proxima Nova"/>
              </a:rPr>
              <a:t>machine sensors), recentHarshEvents (from telematics)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(Data collected via proximity measures, fatigue detectors, and various</a:t>
            </a:r>
          </a:p>
          <a:p>
            <a:pPr algn="just">
              <a:lnSpc>
                <a:spcPts val="4200"/>
              </a:lnSpc>
            </a:pPr>
            <a:r>
              <a:rPr lang="en-US" sz="3000">
                <a:solidFill>
                  <a:srgbClr val="1A5666"/>
                </a:solidFill>
                <a:latin typeface="Proxima Nova"/>
                <a:ea typeface="Proxima Nova"/>
                <a:cs typeface="Proxima Nova"/>
                <a:sym typeface="Proxima Nova"/>
              </a:rPr>
              <a:t> machine sensors).</a:t>
            </a:r>
          </a:p>
          <a:p>
            <a:pPr algn="just">
              <a:lnSpc>
                <a:spcPts val="4200"/>
              </a:lnSpc>
            </a:pPr>
            <a:r>
              <a:rPr lang="en-US" sz="3000">
                <a:solidFill>
                  <a:srgbClr val="1A5666"/>
                </a:solidFill>
                <a:latin typeface="Proxima Nova"/>
                <a:ea typeface="Proxima Nova"/>
                <a:cs typeface="Proxima Nova"/>
                <a:sym typeface="Proxima Nova"/>
              </a:rPr>
              <a:t>Output &amp; Alerting:</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Predicts the probabilities for each potential incident type </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A pre-defined threshold is set (e.g., &gt;70% probability).</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If any incident's probability exceeds this threshold, a real-time, critical alert is</a:t>
            </a:r>
          </a:p>
          <a:p>
            <a:pPr algn="just">
              <a:lnSpc>
                <a:spcPts val="4200"/>
              </a:lnSpc>
            </a:pPr>
            <a:r>
              <a:rPr lang="en-US" sz="3000">
                <a:solidFill>
                  <a:srgbClr val="1A5666"/>
                </a:solidFill>
                <a:latin typeface="Proxima Nova"/>
                <a:ea typeface="Proxima Nova"/>
                <a:cs typeface="Proxima Nova"/>
                <a:sym typeface="Proxima Nova"/>
              </a:rPr>
              <a:t> triggered for the operator.</a:t>
            </a:r>
          </a:p>
        </p:txBody>
      </p:sp>
      <p:sp>
        <p:nvSpPr>
          <p:cNvPr name="TextBox 7" id="7"/>
          <p:cNvSpPr txBox="true"/>
          <p:nvPr/>
        </p:nvSpPr>
        <p:spPr>
          <a:xfrm rot="0">
            <a:off x="3779283" y="1365865"/>
            <a:ext cx="10729434" cy="747395"/>
          </a:xfrm>
          <a:prstGeom prst="rect">
            <a:avLst/>
          </a:prstGeom>
        </p:spPr>
        <p:txBody>
          <a:bodyPr anchor="t" rtlCol="false" tIns="0" lIns="0" bIns="0" rIns="0">
            <a:spAutoFit/>
          </a:bodyPr>
          <a:lstStyle/>
          <a:p>
            <a:pPr algn="ctr" marL="0" indent="0" lvl="0">
              <a:lnSpc>
                <a:spcPts val="5664"/>
              </a:lnSpc>
              <a:spcBef>
                <a:spcPct val="0"/>
              </a:spcBef>
            </a:pPr>
            <a:r>
              <a:rPr lang="en-US" sz="5499">
                <a:solidFill>
                  <a:srgbClr val="1A5666"/>
                </a:solidFill>
                <a:latin typeface="Allerta Stencil"/>
                <a:ea typeface="Allerta Stencil"/>
                <a:cs typeface="Allerta Stencil"/>
                <a:sym typeface="Allerta Stencil"/>
              </a:rPr>
              <a:t>Predictive Incident Logging </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474192" y="1283758"/>
            <a:ext cx="11339616" cy="936625"/>
          </a:xfrm>
          <a:prstGeom prst="rect">
            <a:avLst/>
          </a:prstGeom>
        </p:spPr>
        <p:txBody>
          <a:bodyPr anchor="t" rtlCol="false" tIns="0" lIns="0" bIns="0" rIns="0">
            <a:spAutoFit/>
          </a:bodyPr>
          <a:lstStyle/>
          <a:p>
            <a:pPr algn="ctr" marL="0" indent="0" lvl="0">
              <a:lnSpc>
                <a:spcPts val="7699"/>
              </a:lnSpc>
              <a:spcBef>
                <a:spcPct val="0"/>
              </a:spcBef>
            </a:pPr>
            <a:r>
              <a:rPr lang="en-US" sz="5499" strike="noStrike" u="none">
                <a:solidFill>
                  <a:srgbClr val="1A5666"/>
                </a:solidFill>
                <a:latin typeface="Allerta Stencil"/>
                <a:ea typeface="Allerta Stencil"/>
                <a:cs typeface="Allerta Stencil"/>
                <a:sym typeface="Allerta Stencil"/>
              </a:rPr>
              <a:t>Predictive Anomaly Detection</a:t>
            </a:r>
          </a:p>
        </p:txBody>
      </p:sp>
      <p:sp>
        <p:nvSpPr>
          <p:cNvPr name="TextBox 7" id="7"/>
          <p:cNvSpPr txBox="true"/>
          <p:nvPr/>
        </p:nvSpPr>
        <p:spPr>
          <a:xfrm rot="0">
            <a:off x="1954520" y="2625444"/>
            <a:ext cx="14742190" cy="6248251"/>
          </a:xfrm>
          <a:prstGeom prst="rect">
            <a:avLst/>
          </a:prstGeom>
        </p:spPr>
        <p:txBody>
          <a:bodyPr anchor="t" rtlCol="false" tIns="0" lIns="0" bIns="0" rIns="0">
            <a:spAutoFit/>
          </a:bodyPr>
          <a:lstStyle/>
          <a:p>
            <a:pPr algn="l" marL="654363" indent="-327182" lvl="1">
              <a:lnSpc>
                <a:spcPts val="4243"/>
              </a:lnSpc>
              <a:buFont typeface="Arial"/>
              <a:buChar char="•"/>
            </a:pPr>
            <a:r>
              <a:rPr lang="en-US" sz="3030">
                <a:solidFill>
                  <a:srgbClr val="1A5666"/>
                </a:solidFill>
                <a:latin typeface="Proxima Nova"/>
                <a:ea typeface="Proxima Nova"/>
                <a:cs typeface="Proxima Nova"/>
                <a:sym typeface="Proxima Nova"/>
              </a:rPr>
              <a:t>Model: Powered by Isolation Forest, an unsupervised machine learning algorithm.</a:t>
            </a:r>
          </a:p>
          <a:p>
            <a:pPr algn="l">
              <a:lnSpc>
                <a:spcPts val="4243"/>
              </a:lnSpc>
            </a:pPr>
          </a:p>
          <a:p>
            <a:pPr algn="l" marL="654363" indent="-327182" lvl="1">
              <a:lnSpc>
                <a:spcPts val="4243"/>
              </a:lnSpc>
              <a:buFont typeface="Arial"/>
              <a:buChar char="•"/>
            </a:pPr>
            <a:r>
              <a:rPr lang="en-US" sz="3030">
                <a:solidFill>
                  <a:srgbClr val="1A5666"/>
                </a:solidFill>
                <a:latin typeface="Proxima Nova"/>
                <a:ea typeface="Proxima Nova"/>
                <a:cs typeface="Proxima Nova"/>
                <a:sym typeface="Proxima Nova"/>
              </a:rPr>
              <a:t>Learning Approach: It's an unsupervised learning model, meaning it doesn't need pre-labeled 'normal' vs. 'anomaly' examples to learn. It identifies anomalies by isolating outliers.</a:t>
            </a:r>
          </a:p>
          <a:p>
            <a:pPr algn="l">
              <a:lnSpc>
                <a:spcPts val="4243"/>
              </a:lnSpc>
            </a:pPr>
          </a:p>
          <a:p>
            <a:pPr algn="l" marL="654363" indent="-327182" lvl="1">
              <a:lnSpc>
                <a:spcPts val="4243"/>
              </a:lnSpc>
              <a:buFont typeface="Arial"/>
              <a:buChar char="•"/>
            </a:pPr>
            <a:r>
              <a:rPr lang="en-US" sz="3030">
                <a:solidFill>
                  <a:srgbClr val="1A5666"/>
                </a:solidFill>
                <a:latin typeface="Proxima Nova"/>
                <a:ea typeface="Proxima Nova"/>
                <a:cs typeface="Proxima Nova"/>
                <a:sym typeface="Proxima Nova"/>
              </a:rPr>
              <a:t>Input Data:</a:t>
            </a:r>
          </a:p>
          <a:p>
            <a:pPr algn="l">
              <a:lnSpc>
                <a:spcPts val="4243"/>
              </a:lnSpc>
            </a:pPr>
            <a:r>
              <a:rPr lang="en-US" sz="3030">
                <a:solidFill>
                  <a:srgbClr val="1A5666"/>
                </a:solidFill>
                <a:latin typeface="Proxima Nova"/>
                <a:ea typeface="Proxima Nova"/>
                <a:cs typeface="Proxima Nova"/>
                <a:sym typeface="Proxima Nova"/>
              </a:rPr>
              <a:t>                </a:t>
            </a:r>
            <a:r>
              <a:rPr lang="en-US" sz="3030">
                <a:solidFill>
                  <a:srgbClr val="1A5666"/>
                </a:solidFill>
                <a:latin typeface="Proxima Nova"/>
                <a:ea typeface="Proxima Nova"/>
                <a:cs typeface="Proxima Nova"/>
                <a:sym typeface="Proxima Nova"/>
              </a:rPr>
              <a:t>Trained on a dataset of synthesized past normal operational data.</a:t>
            </a:r>
          </a:p>
          <a:p>
            <a:pPr algn="l">
              <a:lnSpc>
                <a:spcPts val="4243"/>
              </a:lnSpc>
            </a:pPr>
            <a:r>
              <a:rPr lang="en-US" sz="3030">
                <a:solidFill>
                  <a:srgbClr val="1A5666"/>
                </a:solidFill>
                <a:latin typeface="Proxima Nova"/>
                <a:ea typeface="Proxima Nova"/>
                <a:cs typeface="Proxima Nova"/>
                <a:sym typeface="Proxima Nova"/>
              </a:rPr>
              <a:t>                Considering Attributes : Machine ID, Operator ID, Engine Hours, Fuel Used</a:t>
            </a:r>
          </a:p>
          <a:p>
            <a:pPr algn="l">
              <a:lnSpc>
                <a:spcPts val="4243"/>
              </a:lnSpc>
            </a:pPr>
            <a:r>
              <a:rPr lang="en-US" sz="3030">
                <a:solidFill>
                  <a:srgbClr val="1A5666"/>
                </a:solidFill>
                <a:latin typeface="Proxima Nova"/>
                <a:ea typeface="Proxima Nova"/>
                <a:cs typeface="Proxima Nova"/>
                <a:sym typeface="Proxima Nova"/>
              </a:rPr>
              <a:t>     Seatbelt Status, Safety Triggered.</a:t>
            </a:r>
          </a:p>
          <a:p>
            <a:pPr algn="l">
              <a:lnSpc>
                <a:spcPts val="4243"/>
              </a:lnSpc>
              <a:spcBef>
                <a:spcPct val="0"/>
              </a:spcBef>
            </a:pPr>
          </a:p>
          <a:p>
            <a:pPr algn="l">
              <a:lnSpc>
                <a:spcPts val="3123"/>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474192" y="1283758"/>
            <a:ext cx="11339616" cy="936625"/>
          </a:xfrm>
          <a:prstGeom prst="rect">
            <a:avLst/>
          </a:prstGeom>
        </p:spPr>
        <p:txBody>
          <a:bodyPr anchor="t" rtlCol="false" tIns="0" lIns="0" bIns="0" rIns="0">
            <a:spAutoFit/>
          </a:bodyPr>
          <a:lstStyle/>
          <a:p>
            <a:pPr algn="ctr" marL="0" indent="0" lvl="0">
              <a:lnSpc>
                <a:spcPts val="7699"/>
              </a:lnSpc>
              <a:spcBef>
                <a:spcPct val="0"/>
              </a:spcBef>
            </a:pPr>
            <a:r>
              <a:rPr lang="en-US" sz="5499" strike="noStrike" u="none">
                <a:solidFill>
                  <a:srgbClr val="1A5666"/>
                </a:solidFill>
                <a:latin typeface="Allerta Stencil"/>
                <a:ea typeface="Allerta Stencil"/>
                <a:cs typeface="Allerta Stencil"/>
                <a:sym typeface="Allerta Stencil"/>
              </a:rPr>
              <a:t>Predictive Anomaly Detection</a:t>
            </a:r>
          </a:p>
        </p:txBody>
      </p:sp>
      <p:sp>
        <p:nvSpPr>
          <p:cNvPr name="TextBox 7" id="7"/>
          <p:cNvSpPr txBox="true"/>
          <p:nvPr/>
        </p:nvSpPr>
        <p:spPr>
          <a:xfrm rot="0">
            <a:off x="1772905" y="2383613"/>
            <a:ext cx="14742190" cy="5714851"/>
          </a:xfrm>
          <a:prstGeom prst="rect">
            <a:avLst/>
          </a:prstGeom>
        </p:spPr>
        <p:txBody>
          <a:bodyPr anchor="t" rtlCol="false" tIns="0" lIns="0" bIns="0" rIns="0">
            <a:spAutoFit/>
          </a:bodyPr>
          <a:lstStyle/>
          <a:p>
            <a:pPr algn="l">
              <a:lnSpc>
                <a:spcPts val="4243"/>
              </a:lnSpc>
            </a:pPr>
            <a:r>
              <a:rPr lang="en-US" sz="3030">
                <a:solidFill>
                  <a:srgbClr val="1A5666"/>
                </a:solidFill>
                <a:latin typeface="Proxima Nova"/>
                <a:ea typeface="Proxima Nova"/>
                <a:cs typeface="Proxima Nova"/>
                <a:sym typeface="Proxima Nova"/>
              </a:rPr>
              <a:t> </a:t>
            </a:r>
            <a:r>
              <a:rPr lang="en-US" sz="3030">
                <a:solidFill>
                  <a:srgbClr val="1A5666"/>
                </a:solidFill>
                <a:latin typeface="Proxima Nova"/>
                <a:ea typeface="Proxima Nova"/>
                <a:cs typeface="Proxima Nova"/>
                <a:sym typeface="Proxima Nova"/>
              </a:rPr>
              <a:t>A</a:t>
            </a:r>
            <a:r>
              <a:rPr lang="en-US" sz="3030">
                <a:solidFill>
                  <a:srgbClr val="1A5666"/>
                </a:solidFill>
                <a:latin typeface="Proxima Nova"/>
                <a:ea typeface="Proxima Nova"/>
                <a:cs typeface="Proxima Nova"/>
                <a:sym typeface="Proxima Nova"/>
              </a:rPr>
              <a:t>daptive Learning:</a:t>
            </a:r>
          </a:p>
          <a:p>
            <a:pPr algn="l" marL="654363" indent="-327182" lvl="1">
              <a:lnSpc>
                <a:spcPts val="4243"/>
              </a:lnSpc>
              <a:buFont typeface="Arial"/>
              <a:buChar char="•"/>
            </a:pPr>
            <a:r>
              <a:rPr lang="en-US" sz="3030">
                <a:solidFill>
                  <a:srgbClr val="1A5666"/>
                </a:solidFill>
                <a:latin typeface="Proxima Nova"/>
                <a:ea typeface="Proxima Nova"/>
                <a:cs typeface="Proxima Nova"/>
                <a:sym typeface="Proxima Nova"/>
              </a:rPr>
              <a:t>As new data representing typical operator and machine behavior is continuously observed, the model learns and refines its understanding of 'normal'.</a:t>
            </a:r>
          </a:p>
          <a:p>
            <a:pPr algn="l" marL="654363" indent="-327182" lvl="1">
              <a:lnSpc>
                <a:spcPts val="4243"/>
              </a:lnSpc>
              <a:buFont typeface="Arial"/>
              <a:buChar char="•"/>
            </a:pPr>
            <a:r>
              <a:rPr lang="en-US" sz="3030">
                <a:solidFill>
                  <a:srgbClr val="1A5666"/>
                </a:solidFill>
                <a:latin typeface="Proxima Nova"/>
                <a:ea typeface="Proxima Nova"/>
                <a:cs typeface="Proxima Nova"/>
                <a:sym typeface="Proxima Nova"/>
              </a:rPr>
              <a:t>It then predicts whether any new, incoming behavior is an anomaly based on this evolving past learning.</a:t>
            </a:r>
          </a:p>
          <a:p>
            <a:pPr algn="l">
              <a:lnSpc>
                <a:spcPts val="4243"/>
              </a:lnSpc>
            </a:pPr>
          </a:p>
          <a:p>
            <a:pPr algn="l">
              <a:lnSpc>
                <a:spcPts val="4243"/>
              </a:lnSpc>
            </a:pPr>
            <a:r>
              <a:rPr lang="en-US" sz="3030">
                <a:solidFill>
                  <a:srgbClr val="1A5666"/>
                </a:solidFill>
                <a:latin typeface="Proxima Nova"/>
                <a:ea typeface="Proxima Nova"/>
                <a:cs typeface="Proxima Nova"/>
                <a:sym typeface="Proxima Nova"/>
              </a:rPr>
              <a:t>Proactive Insights: </a:t>
            </a:r>
          </a:p>
          <a:p>
            <a:pPr algn="l">
              <a:lnSpc>
                <a:spcPts val="4243"/>
              </a:lnSpc>
              <a:spcBef>
                <a:spcPct val="0"/>
              </a:spcBef>
            </a:pPr>
            <a:r>
              <a:rPr lang="en-US" sz="3030">
                <a:solidFill>
                  <a:srgbClr val="1A5666"/>
                </a:solidFill>
                <a:latin typeface="Proxima Nova"/>
                <a:ea typeface="Proxima Nova"/>
                <a:cs typeface="Proxima Nova"/>
                <a:sym typeface="Proxima Nova"/>
              </a:rPr>
              <a:t>This helps flag subtle deviations that might be early indicators of developing problems (e.g., a slightly off temperature trend, an unusual driving pattern) that may not yet fit a defined incident type.</a:t>
            </a:r>
          </a:p>
          <a:p>
            <a:pPr algn="l">
              <a:lnSpc>
                <a:spcPts val="3123"/>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352307" y="1381266"/>
            <a:ext cx="11583387" cy="936625"/>
          </a:xfrm>
          <a:prstGeom prst="rect">
            <a:avLst/>
          </a:prstGeom>
        </p:spPr>
        <p:txBody>
          <a:bodyPr anchor="t" rtlCol="false" tIns="0" lIns="0" bIns="0" rIns="0">
            <a:spAutoFit/>
          </a:bodyPr>
          <a:lstStyle/>
          <a:p>
            <a:pPr algn="ctr" marL="0" indent="0" lvl="0">
              <a:lnSpc>
                <a:spcPts val="7699"/>
              </a:lnSpc>
              <a:spcBef>
                <a:spcPct val="0"/>
              </a:spcBef>
            </a:pPr>
            <a:r>
              <a:rPr lang="en-US" sz="5499" strike="noStrike" u="none">
                <a:solidFill>
                  <a:srgbClr val="1A5666"/>
                </a:solidFill>
                <a:latin typeface="Allerta Stencil"/>
                <a:ea typeface="Allerta Stencil"/>
                <a:cs typeface="Allerta Stencil"/>
                <a:sym typeface="Allerta Stencil"/>
              </a:rPr>
              <a:t>Personalized Training Platform</a:t>
            </a:r>
          </a:p>
        </p:txBody>
      </p:sp>
      <p:sp>
        <p:nvSpPr>
          <p:cNvPr name="TextBox 7" id="7"/>
          <p:cNvSpPr txBox="true"/>
          <p:nvPr/>
        </p:nvSpPr>
        <p:spPr>
          <a:xfrm rot="0">
            <a:off x="2154465" y="2702517"/>
            <a:ext cx="13979070" cy="5664478"/>
          </a:xfrm>
          <a:prstGeom prst="rect">
            <a:avLst/>
          </a:prstGeom>
        </p:spPr>
        <p:txBody>
          <a:bodyPr anchor="t" rtlCol="false" tIns="0" lIns="0" bIns="0" rIns="0">
            <a:spAutoFit/>
          </a:bodyPr>
          <a:lstStyle/>
          <a:p>
            <a:pPr algn="l" marL="531380" indent="-265690" lvl="1">
              <a:lnSpc>
                <a:spcPts val="3445"/>
              </a:lnSpc>
              <a:buFont typeface="Arial"/>
              <a:buChar char="•"/>
            </a:pPr>
            <a:r>
              <a:rPr lang="en-US" sz="2461">
                <a:solidFill>
                  <a:srgbClr val="1A5666"/>
                </a:solidFill>
                <a:latin typeface="Allerta Stencil"/>
                <a:ea typeface="Allerta Stencil"/>
                <a:cs typeface="Allerta Stencil"/>
                <a:sym typeface="Allerta Stencil"/>
              </a:rPr>
              <a:t>A centralized and interactive training platform designed for heavy machinery operators. It consolidates a comprehensive library of learning resources, including a video library, application guides, and FAQs. The hub intelligently provides personalized training suggestions based on real-time operational alerts, environmental conditions (weather, location), and individual performance data, ensuring operators receive the most relevant and timely support. It also features an integrated AI chatbot for on-demand assistance.</a:t>
            </a:r>
          </a:p>
          <a:p>
            <a:pPr algn="l" marL="531380" indent="-265690" lvl="1">
              <a:lnSpc>
                <a:spcPts val="3445"/>
              </a:lnSpc>
              <a:buFont typeface="Arial"/>
              <a:buChar char="•"/>
            </a:pPr>
            <a:r>
              <a:rPr lang="en-US" sz="2461">
                <a:solidFill>
                  <a:srgbClr val="1A5666"/>
                </a:solidFill>
                <a:latin typeface="Allerta Stencil"/>
                <a:ea typeface="Allerta Stencil"/>
                <a:cs typeface="Allerta Stencil"/>
                <a:sym typeface="Allerta Stencil"/>
              </a:rPr>
              <a:t>Key Feature: Dynamic &amp; Contextual Training Recommendations. The system's core strength is its ability to deliver targeted training recommendations from two angles: it suggests specific learning modules in direct response to operational alerts (e.g., "Excessive Idling"), and it proactively curates personalized training paths based on the operator's broader context—including their machine type, current weather, and historical performance insights.</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385231" y="698470"/>
            <a:ext cx="15874069" cy="8710642"/>
            <a:chOff x="0" y="0"/>
            <a:chExt cx="4180825" cy="2294161"/>
          </a:xfrm>
        </p:grpSpPr>
        <p:sp>
          <p:nvSpPr>
            <p:cNvPr name="Freeform 4" id="4"/>
            <p:cNvSpPr/>
            <p:nvPr/>
          </p:nvSpPr>
          <p:spPr>
            <a:xfrm flipH="false" flipV="false" rot="0">
              <a:off x="0" y="0"/>
              <a:ext cx="4180825" cy="2294161"/>
            </a:xfrm>
            <a:custGeom>
              <a:avLst/>
              <a:gdLst/>
              <a:ahLst/>
              <a:cxnLst/>
              <a:rect r="r" b="b" t="t" l="l"/>
              <a:pathLst>
                <a:path h="2294161" w="4180825">
                  <a:moveTo>
                    <a:pt x="24873" y="0"/>
                  </a:moveTo>
                  <a:lnTo>
                    <a:pt x="4155951" y="0"/>
                  </a:lnTo>
                  <a:cubicBezTo>
                    <a:pt x="4169689" y="0"/>
                    <a:pt x="4180825" y="11136"/>
                    <a:pt x="4180825" y="24873"/>
                  </a:cubicBezTo>
                  <a:lnTo>
                    <a:pt x="4180825" y="2269288"/>
                  </a:lnTo>
                  <a:cubicBezTo>
                    <a:pt x="4180825" y="2283025"/>
                    <a:pt x="4169689" y="2294161"/>
                    <a:pt x="4155951" y="2294161"/>
                  </a:cubicBezTo>
                  <a:lnTo>
                    <a:pt x="24873" y="2294161"/>
                  </a:lnTo>
                  <a:cubicBezTo>
                    <a:pt x="11136" y="2294161"/>
                    <a:pt x="0" y="2283025"/>
                    <a:pt x="0" y="2269288"/>
                  </a:cubicBezTo>
                  <a:lnTo>
                    <a:pt x="0" y="24873"/>
                  </a:lnTo>
                  <a:cubicBezTo>
                    <a:pt x="0" y="11136"/>
                    <a:pt x="11136" y="0"/>
                    <a:pt x="24873" y="0"/>
                  </a:cubicBezTo>
                  <a:close/>
                </a:path>
              </a:pathLst>
            </a:custGeom>
            <a:solidFill>
              <a:srgbClr val="FFC72C">
                <a:alpha val="57647"/>
              </a:srgbClr>
            </a:solidFill>
          </p:spPr>
        </p:sp>
        <p:sp>
          <p:nvSpPr>
            <p:cNvPr name="TextBox 5" id="5"/>
            <p:cNvSpPr txBox="true"/>
            <p:nvPr/>
          </p:nvSpPr>
          <p:spPr>
            <a:xfrm>
              <a:off x="0" y="-38100"/>
              <a:ext cx="4180825" cy="2332261"/>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30205" y="2054301"/>
            <a:ext cx="13784120" cy="69246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We built an intelligent chatbot to give operators immediate answers, ensuring every response is accurate and based on official documentation.</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Co</a:t>
            </a:r>
            <a:r>
              <a:rPr lang="en-US" sz="3000">
                <a:solidFill>
                  <a:srgbClr val="1A5666"/>
                </a:solidFill>
                <a:latin typeface="Proxima Nova"/>
                <a:ea typeface="Proxima Nova"/>
                <a:cs typeface="Proxima Nova"/>
                <a:sym typeface="Proxima Nova"/>
              </a:rPr>
              <a:t>re Technology: Retrieval-Augmented Generation (RAG): Our chatbot uses a "search-then-answer" system. It first finds the exact, most relevant paragraphs from all uploaded machine manuals before generating an answer.</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Automated Knowledge Base: The system automatically reads and creates a searchable "semantic index" of all PDF manuals, ensuring the chatbot's knowledge is always up-to-date.</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Intelligent Q&amp;A with Automated Escalation: The chatbot uses the Gemini 1.5-flash-latest model to formulate a response based only on the retrieved text, guaranteeing accuracy. If it can't find a confident answer, it automatically offers to connect the operator to a live support agent.</a:t>
            </a:r>
          </a:p>
          <a:p>
            <a:pPr algn="just">
              <a:lnSpc>
                <a:spcPts val="4200"/>
              </a:lnSpc>
            </a:pPr>
          </a:p>
        </p:txBody>
      </p:sp>
      <p:sp>
        <p:nvSpPr>
          <p:cNvPr name="TextBox 7" id="7"/>
          <p:cNvSpPr txBox="true"/>
          <p:nvPr/>
        </p:nvSpPr>
        <p:spPr>
          <a:xfrm rot="0">
            <a:off x="3876414" y="923925"/>
            <a:ext cx="10535172" cy="936625"/>
          </a:xfrm>
          <a:prstGeom prst="rect">
            <a:avLst/>
          </a:prstGeom>
        </p:spPr>
        <p:txBody>
          <a:bodyPr anchor="t" rtlCol="false" tIns="0" lIns="0" bIns="0" rIns="0">
            <a:spAutoFit/>
          </a:bodyPr>
          <a:lstStyle/>
          <a:p>
            <a:pPr algn="ctr">
              <a:lnSpc>
                <a:spcPts val="7699"/>
              </a:lnSpc>
            </a:pPr>
            <a:r>
              <a:rPr lang="en-US" sz="5499">
                <a:solidFill>
                  <a:srgbClr val="1A5666"/>
                </a:solidFill>
                <a:latin typeface="Allerta Stencil"/>
                <a:ea typeface="Allerta Stencil"/>
                <a:cs typeface="Allerta Stencil"/>
                <a:sym typeface="Allerta Stencil"/>
              </a:rPr>
              <a:t>Chatbot AI</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689142" y="2143969"/>
            <a:ext cx="14909715" cy="6924675"/>
          </a:xfrm>
          <a:prstGeom prst="rect">
            <a:avLst/>
          </a:prstGeom>
        </p:spPr>
        <p:txBody>
          <a:bodyPr anchor="t" rtlCol="false" tIns="0" lIns="0" bIns="0" rIns="0">
            <a:spAutoFit/>
          </a:bodyPr>
          <a:lstStyle/>
          <a:p>
            <a:pPr algn="just">
              <a:lnSpc>
                <a:spcPts val="4200"/>
              </a:lnSpc>
            </a:pPr>
            <a:r>
              <a:rPr lang="en-US" sz="3000">
                <a:solidFill>
                  <a:srgbClr val="1A5666"/>
                </a:solidFill>
                <a:latin typeface="Proxima Nova"/>
                <a:ea typeface="Proxima Nova"/>
                <a:cs typeface="Proxima Nova"/>
                <a:sym typeface="Proxima Nova"/>
              </a:rPr>
              <a:t>A smart dispatch feature that ensures operators arrive at their next task on time by sending a proactive pop-up notification at the ideal moment to start traveling.</a:t>
            </a:r>
          </a:p>
          <a:p>
            <a:pPr algn="just">
              <a:lnSpc>
                <a:spcPts val="4200"/>
              </a:lnSpc>
            </a:pPr>
          </a:p>
          <a:p>
            <a:pPr algn="just">
              <a:lnSpc>
                <a:spcPts val="4200"/>
              </a:lnSpc>
            </a:pPr>
            <a:r>
              <a:rPr lang="en-US" sz="3000">
                <a:solidFill>
                  <a:srgbClr val="1A5666"/>
                </a:solidFill>
                <a:latin typeface="Proxima Nova"/>
                <a:ea typeface="Proxima Nova"/>
                <a:cs typeface="Proxima Nova"/>
                <a:sym typeface="Proxima Nova"/>
              </a:rPr>
              <a:t>How We Implemented It</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Real-World Time Calculation: We use the Google Maps Distance Matrix API to get an accurate travel time estimate between the operator's current location and their next worksite.</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Schedule-Aware Logic: The system knows the next task's scheduled start time and performs a key calculation: Next Task Start Time - Travel Time = Ideal Departure Time.</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Precise, Timely Alerts: Our script syncs with the operator's local time and triggers the pop-up notification at the exact calculated departure time, ensuring the message is delivered at the most actionable moment</a:t>
            </a:r>
          </a:p>
        </p:txBody>
      </p:sp>
      <p:sp>
        <p:nvSpPr>
          <p:cNvPr name="TextBox 7" id="7"/>
          <p:cNvSpPr txBox="true"/>
          <p:nvPr/>
        </p:nvSpPr>
        <p:spPr>
          <a:xfrm rot="0">
            <a:off x="4400071" y="1274018"/>
            <a:ext cx="9487858" cy="936625"/>
          </a:xfrm>
          <a:prstGeom prst="rect">
            <a:avLst/>
          </a:prstGeom>
        </p:spPr>
        <p:txBody>
          <a:bodyPr anchor="t" rtlCol="false" tIns="0" lIns="0" bIns="0" rIns="0">
            <a:spAutoFit/>
          </a:bodyPr>
          <a:lstStyle/>
          <a:p>
            <a:pPr algn="l">
              <a:lnSpc>
                <a:spcPts val="7699"/>
              </a:lnSpc>
            </a:pPr>
            <a:r>
              <a:rPr lang="en-US" sz="5499">
                <a:solidFill>
                  <a:srgbClr val="1A5666"/>
                </a:solidFill>
                <a:latin typeface="Allerta Stencil"/>
                <a:ea typeface="Allerta Stencil"/>
                <a:cs typeface="Allerta Stencil"/>
                <a:sym typeface="Allerta Stencil"/>
              </a:rPr>
              <a:t>Proactive Travel Advisory</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16</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171794" y="1139852"/>
            <a:ext cx="16066298" cy="7861032"/>
            <a:chOff x="0" y="0"/>
            <a:chExt cx="4231453" cy="2070395"/>
          </a:xfrm>
        </p:grpSpPr>
        <p:sp>
          <p:nvSpPr>
            <p:cNvPr name="Freeform 4" id="4"/>
            <p:cNvSpPr/>
            <p:nvPr/>
          </p:nvSpPr>
          <p:spPr>
            <a:xfrm flipH="false" flipV="false" rot="0">
              <a:off x="0" y="0"/>
              <a:ext cx="4231453" cy="2070395"/>
            </a:xfrm>
            <a:custGeom>
              <a:avLst/>
              <a:gdLst/>
              <a:ahLst/>
              <a:cxnLst/>
              <a:rect r="r" b="b" t="t" l="l"/>
              <a:pathLst>
                <a:path h="2070395" w="4231453">
                  <a:moveTo>
                    <a:pt x="24576" y="0"/>
                  </a:moveTo>
                  <a:lnTo>
                    <a:pt x="4206877" y="0"/>
                  </a:lnTo>
                  <a:cubicBezTo>
                    <a:pt x="4213395" y="0"/>
                    <a:pt x="4219646" y="2589"/>
                    <a:pt x="4224255" y="7198"/>
                  </a:cubicBezTo>
                  <a:cubicBezTo>
                    <a:pt x="4228864" y="11807"/>
                    <a:pt x="4231453" y="18058"/>
                    <a:pt x="4231453" y="24576"/>
                  </a:cubicBezTo>
                  <a:lnTo>
                    <a:pt x="4231453" y="2045820"/>
                  </a:lnTo>
                  <a:cubicBezTo>
                    <a:pt x="4231453" y="2052338"/>
                    <a:pt x="4228864" y="2058588"/>
                    <a:pt x="4224255" y="2063197"/>
                  </a:cubicBezTo>
                  <a:cubicBezTo>
                    <a:pt x="4219646" y="2067806"/>
                    <a:pt x="4213395" y="2070395"/>
                    <a:pt x="4206877" y="2070395"/>
                  </a:cubicBezTo>
                  <a:lnTo>
                    <a:pt x="24576" y="2070395"/>
                  </a:lnTo>
                  <a:cubicBezTo>
                    <a:pt x="18058" y="2070395"/>
                    <a:pt x="11807" y="2067806"/>
                    <a:pt x="7198" y="2063197"/>
                  </a:cubicBezTo>
                  <a:cubicBezTo>
                    <a:pt x="2589" y="2058588"/>
                    <a:pt x="0" y="2052338"/>
                    <a:pt x="0" y="2045820"/>
                  </a:cubicBezTo>
                  <a:lnTo>
                    <a:pt x="0" y="24576"/>
                  </a:lnTo>
                  <a:cubicBezTo>
                    <a:pt x="0" y="18058"/>
                    <a:pt x="2589" y="11807"/>
                    <a:pt x="7198" y="7198"/>
                  </a:cubicBezTo>
                  <a:cubicBezTo>
                    <a:pt x="11807" y="2589"/>
                    <a:pt x="18058" y="0"/>
                    <a:pt x="24576" y="0"/>
                  </a:cubicBezTo>
                  <a:close/>
                </a:path>
              </a:pathLst>
            </a:custGeom>
            <a:solidFill>
              <a:srgbClr val="FFC72C">
                <a:alpha val="57647"/>
              </a:srgbClr>
            </a:solidFill>
          </p:spPr>
        </p:sp>
        <p:sp>
          <p:nvSpPr>
            <p:cNvPr name="TextBox 5" id="5"/>
            <p:cNvSpPr txBox="true"/>
            <p:nvPr/>
          </p:nvSpPr>
          <p:spPr>
            <a:xfrm>
              <a:off x="0" y="-38100"/>
              <a:ext cx="4231453" cy="21084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347169" y="4494644"/>
            <a:ext cx="15595493" cy="2124317"/>
          </a:xfrm>
          <a:prstGeom prst="rect">
            <a:avLst/>
          </a:prstGeom>
        </p:spPr>
        <p:txBody>
          <a:bodyPr anchor="t" rtlCol="false" tIns="0" lIns="0" bIns="0" rIns="0">
            <a:spAutoFit/>
          </a:bodyPr>
          <a:lstStyle/>
          <a:p>
            <a:pPr algn="ctr">
              <a:lnSpc>
                <a:spcPts val="4200"/>
              </a:lnSpc>
            </a:pPr>
            <a:r>
              <a:rPr lang="en-US" sz="3000">
                <a:solidFill>
                  <a:srgbClr val="1A5666"/>
                </a:solidFill>
                <a:latin typeface="Proxima Nova"/>
                <a:ea typeface="Proxima Nova"/>
                <a:cs typeface="Proxima Nova"/>
                <a:sym typeface="Proxima Nova"/>
              </a:rPr>
              <a:t>A proactive safety system that anticipates worksite dangers by integrating and analyzing live weather data. Instead of just showing the temperature, our system interprets the forecast to predict specific, actionable hazards relevant to a construction site.</a:t>
            </a:r>
          </a:p>
          <a:p>
            <a:pPr algn="ctr">
              <a:lnSpc>
                <a:spcPts val="4200"/>
              </a:lnSpc>
            </a:pPr>
          </a:p>
        </p:txBody>
      </p:sp>
      <p:sp>
        <p:nvSpPr>
          <p:cNvPr name="TextBox 7" id="7"/>
          <p:cNvSpPr txBox="true"/>
          <p:nvPr/>
        </p:nvSpPr>
        <p:spPr>
          <a:xfrm rot="0">
            <a:off x="5859529" y="2897639"/>
            <a:ext cx="6690828" cy="747395"/>
          </a:xfrm>
          <a:prstGeom prst="rect">
            <a:avLst/>
          </a:prstGeom>
        </p:spPr>
        <p:txBody>
          <a:bodyPr anchor="t" rtlCol="false" tIns="0" lIns="0" bIns="0" rIns="0">
            <a:spAutoFit/>
          </a:bodyPr>
          <a:lstStyle/>
          <a:p>
            <a:pPr algn="l" marL="0" indent="0" lvl="0">
              <a:lnSpc>
                <a:spcPts val="5664"/>
              </a:lnSpc>
              <a:spcBef>
                <a:spcPct val="0"/>
              </a:spcBef>
            </a:pPr>
            <a:r>
              <a:rPr lang="en-US" sz="5499">
                <a:solidFill>
                  <a:srgbClr val="1A5666"/>
                </a:solidFill>
                <a:latin typeface="Allerta Stencil"/>
                <a:ea typeface="Allerta Stencil"/>
                <a:cs typeface="Allerta Stencil"/>
                <a:sym typeface="Allerta Stencil"/>
              </a:rPr>
              <a:t>Predicting Hazards</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17</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833683" y="1115475"/>
            <a:ext cx="16425617" cy="8068839"/>
            <a:chOff x="0" y="0"/>
            <a:chExt cx="4326088" cy="2125126"/>
          </a:xfrm>
        </p:grpSpPr>
        <p:sp>
          <p:nvSpPr>
            <p:cNvPr name="Freeform 4" id="4"/>
            <p:cNvSpPr/>
            <p:nvPr/>
          </p:nvSpPr>
          <p:spPr>
            <a:xfrm flipH="false" flipV="false" rot="0">
              <a:off x="0" y="0"/>
              <a:ext cx="4326088" cy="2125126"/>
            </a:xfrm>
            <a:custGeom>
              <a:avLst/>
              <a:gdLst/>
              <a:ahLst/>
              <a:cxnLst/>
              <a:rect r="r" b="b" t="t" l="l"/>
              <a:pathLst>
                <a:path h="2125126" w="4326088">
                  <a:moveTo>
                    <a:pt x="24038" y="0"/>
                  </a:moveTo>
                  <a:lnTo>
                    <a:pt x="4302050" y="0"/>
                  </a:lnTo>
                  <a:cubicBezTo>
                    <a:pt x="4315326" y="0"/>
                    <a:pt x="4326088" y="10762"/>
                    <a:pt x="4326088" y="24038"/>
                  </a:cubicBezTo>
                  <a:lnTo>
                    <a:pt x="4326088" y="2101088"/>
                  </a:lnTo>
                  <a:cubicBezTo>
                    <a:pt x="4326088" y="2114364"/>
                    <a:pt x="4315326" y="2125126"/>
                    <a:pt x="4302050" y="2125126"/>
                  </a:cubicBezTo>
                  <a:lnTo>
                    <a:pt x="24038" y="2125126"/>
                  </a:lnTo>
                  <a:cubicBezTo>
                    <a:pt x="10762" y="2125126"/>
                    <a:pt x="0" y="2114364"/>
                    <a:pt x="0" y="2101088"/>
                  </a:cubicBezTo>
                  <a:lnTo>
                    <a:pt x="0" y="24038"/>
                  </a:lnTo>
                  <a:cubicBezTo>
                    <a:pt x="0" y="10762"/>
                    <a:pt x="10762" y="0"/>
                    <a:pt x="24038" y="0"/>
                  </a:cubicBezTo>
                  <a:close/>
                </a:path>
              </a:pathLst>
            </a:custGeom>
            <a:solidFill>
              <a:srgbClr val="FFC72C">
                <a:alpha val="57647"/>
              </a:srgbClr>
            </a:solidFill>
          </p:spPr>
        </p:sp>
        <p:sp>
          <p:nvSpPr>
            <p:cNvPr name="TextBox 5" id="5"/>
            <p:cNvSpPr txBox="true"/>
            <p:nvPr/>
          </p:nvSpPr>
          <p:spPr>
            <a:xfrm>
              <a:off x="0" y="-38100"/>
              <a:ext cx="4326088" cy="216322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249661" y="2135505"/>
            <a:ext cx="15593661" cy="6391275"/>
          </a:xfrm>
          <a:prstGeom prst="rect">
            <a:avLst/>
          </a:prstGeom>
        </p:spPr>
        <p:txBody>
          <a:bodyPr anchor="t" rtlCol="false" tIns="0" lIns="0" bIns="0" rIns="0">
            <a:spAutoFit/>
          </a:bodyPr>
          <a:lstStyle/>
          <a:p>
            <a:pPr algn="just">
              <a:lnSpc>
                <a:spcPts val="4200"/>
              </a:lnSpc>
            </a:pPr>
          </a:p>
          <a:p>
            <a:pPr algn="just">
              <a:lnSpc>
                <a:spcPts val="4200"/>
              </a:lnSpc>
            </a:pPr>
            <a:r>
              <a:rPr lang="en-US" sz="3000" b="true">
                <a:solidFill>
                  <a:srgbClr val="1A5666"/>
                </a:solidFill>
                <a:latin typeface="Proxima Nova Bold"/>
                <a:ea typeface="Proxima Nova Bold"/>
                <a:cs typeface="Proxima Nova Bold"/>
                <a:sym typeface="Proxima Nova Bold"/>
              </a:rPr>
              <a:t>       Key Features:</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Live Weather API Integration: Our system fetches real-time forecasts for the machine's location using a professional weather API.</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Intelligent Weather Classification: We built a custom model to classify complex forecast data into simple, relevant categories like "Rainy" or "Windy."</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Proactive Hazard Alerting: This classification automatically warns the operator of potential hazards like "Slippery Conditions" before they occur.</a:t>
            </a:r>
          </a:p>
          <a:p>
            <a:pPr algn="just">
              <a:lnSpc>
                <a:spcPts val="4200"/>
              </a:lnSpc>
            </a:pP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18</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607302" y="863379"/>
            <a:ext cx="15651998" cy="8326901"/>
            <a:chOff x="0" y="0"/>
            <a:chExt cx="4122337" cy="2193093"/>
          </a:xfrm>
        </p:grpSpPr>
        <p:sp>
          <p:nvSpPr>
            <p:cNvPr name="Freeform 4" id="4"/>
            <p:cNvSpPr/>
            <p:nvPr/>
          </p:nvSpPr>
          <p:spPr>
            <a:xfrm flipH="false" flipV="false" rot="0">
              <a:off x="0" y="0"/>
              <a:ext cx="4122337" cy="2193093"/>
            </a:xfrm>
            <a:custGeom>
              <a:avLst/>
              <a:gdLst/>
              <a:ahLst/>
              <a:cxnLst/>
              <a:rect r="r" b="b" t="t" l="l"/>
              <a:pathLst>
                <a:path h="2193093" w="4122337">
                  <a:moveTo>
                    <a:pt x="25226" y="0"/>
                  </a:moveTo>
                  <a:lnTo>
                    <a:pt x="4097111" y="0"/>
                  </a:lnTo>
                  <a:cubicBezTo>
                    <a:pt x="4103801" y="0"/>
                    <a:pt x="4110218" y="2658"/>
                    <a:pt x="4114948" y="7389"/>
                  </a:cubicBezTo>
                  <a:cubicBezTo>
                    <a:pt x="4119680" y="12119"/>
                    <a:pt x="4122337" y="18536"/>
                    <a:pt x="4122337" y="25226"/>
                  </a:cubicBezTo>
                  <a:lnTo>
                    <a:pt x="4122337" y="2167867"/>
                  </a:lnTo>
                  <a:cubicBezTo>
                    <a:pt x="4122337" y="2174558"/>
                    <a:pt x="4119680" y="2180974"/>
                    <a:pt x="4114948" y="2185705"/>
                  </a:cubicBezTo>
                  <a:cubicBezTo>
                    <a:pt x="4110218" y="2190435"/>
                    <a:pt x="4103801" y="2193093"/>
                    <a:pt x="4097111" y="2193093"/>
                  </a:cubicBezTo>
                  <a:lnTo>
                    <a:pt x="25226" y="2193093"/>
                  </a:lnTo>
                  <a:cubicBezTo>
                    <a:pt x="18536" y="2193093"/>
                    <a:pt x="12119" y="2190435"/>
                    <a:pt x="7389" y="2185705"/>
                  </a:cubicBezTo>
                  <a:cubicBezTo>
                    <a:pt x="2658" y="2180974"/>
                    <a:pt x="0" y="2174558"/>
                    <a:pt x="0" y="2167867"/>
                  </a:cubicBezTo>
                  <a:lnTo>
                    <a:pt x="0" y="25226"/>
                  </a:lnTo>
                  <a:cubicBezTo>
                    <a:pt x="0" y="18536"/>
                    <a:pt x="2658" y="12119"/>
                    <a:pt x="7389" y="7389"/>
                  </a:cubicBezTo>
                  <a:cubicBezTo>
                    <a:pt x="12119" y="2658"/>
                    <a:pt x="18536" y="0"/>
                    <a:pt x="25226" y="0"/>
                  </a:cubicBezTo>
                  <a:close/>
                </a:path>
              </a:pathLst>
            </a:custGeom>
            <a:solidFill>
              <a:srgbClr val="FFC72C">
                <a:alpha val="57647"/>
              </a:srgbClr>
            </a:solidFill>
          </p:spPr>
        </p:sp>
        <p:sp>
          <p:nvSpPr>
            <p:cNvPr name="TextBox 5" id="5"/>
            <p:cNvSpPr txBox="true"/>
            <p:nvPr/>
          </p:nvSpPr>
          <p:spPr>
            <a:xfrm>
              <a:off x="0" y="-38100"/>
              <a:ext cx="4122337" cy="2231193"/>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419129" y="1837398"/>
            <a:ext cx="11449741" cy="936625"/>
          </a:xfrm>
          <a:prstGeom prst="rect">
            <a:avLst/>
          </a:prstGeom>
        </p:spPr>
        <p:txBody>
          <a:bodyPr anchor="t" rtlCol="false" tIns="0" lIns="0" bIns="0" rIns="0">
            <a:spAutoFit/>
          </a:bodyPr>
          <a:lstStyle/>
          <a:p>
            <a:pPr algn="ctr">
              <a:lnSpc>
                <a:spcPts val="7699"/>
              </a:lnSpc>
            </a:pPr>
            <a:r>
              <a:rPr lang="en-US" sz="5499">
                <a:solidFill>
                  <a:srgbClr val="1A5666"/>
                </a:solidFill>
                <a:latin typeface="Allerta Stencil"/>
                <a:ea typeface="Allerta Stencil"/>
                <a:cs typeface="Allerta Stencil"/>
                <a:sym typeface="Allerta Stencil"/>
              </a:rPr>
              <a:t>Predictive Task Time Estimation</a:t>
            </a:r>
          </a:p>
        </p:txBody>
      </p:sp>
      <p:sp>
        <p:nvSpPr>
          <p:cNvPr name="TextBox 7" id="7"/>
          <p:cNvSpPr txBox="true"/>
          <p:nvPr/>
        </p:nvSpPr>
        <p:spPr>
          <a:xfrm rot="0">
            <a:off x="2708784" y="3564533"/>
            <a:ext cx="13815809" cy="2124075"/>
          </a:xfrm>
          <a:prstGeom prst="rect">
            <a:avLst/>
          </a:prstGeom>
        </p:spPr>
        <p:txBody>
          <a:bodyPr anchor="t" rtlCol="false" tIns="0" lIns="0" bIns="0" rIns="0">
            <a:spAutoFit/>
          </a:bodyPr>
          <a:lstStyle/>
          <a:p>
            <a:pPr algn="ctr">
              <a:lnSpc>
                <a:spcPts val="4200"/>
              </a:lnSpc>
            </a:pPr>
            <a:r>
              <a:rPr lang="en-US" sz="3000">
                <a:solidFill>
                  <a:srgbClr val="1A5666"/>
                </a:solidFill>
                <a:latin typeface="Proxima Nova"/>
                <a:ea typeface="Proxima Nova"/>
                <a:cs typeface="Proxima Nova"/>
                <a:sym typeface="Proxima Nova"/>
              </a:rPr>
              <a:t>A machine learning model that provides operators and managers with an accurate, data-driven estimate of how long each task will take. This feature moves beyond simple scheduling to intelligent forecasting, which is critical for optimizing site logistics, managing resources, and improving overall project planning.</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19</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289205" y="1102492"/>
            <a:ext cx="15730055" cy="8155808"/>
            <a:chOff x="0" y="0"/>
            <a:chExt cx="4142895" cy="2148032"/>
          </a:xfrm>
        </p:grpSpPr>
        <p:sp>
          <p:nvSpPr>
            <p:cNvPr name="Freeform 4" id="4"/>
            <p:cNvSpPr/>
            <p:nvPr/>
          </p:nvSpPr>
          <p:spPr>
            <a:xfrm flipH="false" flipV="false" rot="0">
              <a:off x="0" y="0"/>
              <a:ext cx="4142895" cy="2148032"/>
            </a:xfrm>
            <a:custGeom>
              <a:avLst/>
              <a:gdLst/>
              <a:ahLst/>
              <a:cxnLst/>
              <a:rect r="r" b="b" t="t" l="l"/>
              <a:pathLst>
                <a:path h="2148032" w="4142895">
                  <a:moveTo>
                    <a:pt x="25101" y="0"/>
                  </a:moveTo>
                  <a:lnTo>
                    <a:pt x="4117794" y="0"/>
                  </a:lnTo>
                  <a:cubicBezTo>
                    <a:pt x="4124451" y="0"/>
                    <a:pt x="4130836" y="2645"/>
                    <a:pt x="4135543" y="7352"/>
                  </a:cubicBezTo>
                  <a:cubicBezTo>
                    <a:pt x="4140251" y="12059"/>
                    <a:pt x="4142895" y="18444"/>
                    <a:pt x="4142895" y="25101"/>
                  </a:cubicBezTo>
                  <a:lnTo>
                    <a:pt x="4142895" y="2122931"/>
                  </a:lnTo>
                  <a:cubicBezTo>
                    <a:pt x="4142895" y="2136794"/>
                    <a:pt x="4131657" y="2148032"/>
                    <a:pt x="4117794" y="2148032"/>
                  </a:cubicBezTo>
                  <a:lnTo>
                    <a:pt x="25101" y="2148032"/>
                  </a:lnTo>
                  <a:cubicBezTo>
                    <a:pt x="11238" y="2148032"/>
                    <a:pt x="0" y="2136794"/>
                    <a:pt x="0" y="2122931"/>
                  </a:cubicBezTo>
                  <a:lnTo>
                    <a:pt x="0" y="25101"/>
                  </a:lnTo>
                  <a:cubicBezTo>
                    <a:pt x="0" y="11238"/>
                    <a:pt x="11238" y="0"/>
                    <a:pt x="25101" y="0"/>
                  </a:cubicBezTo>
                  <a:close/>
                </a:path>
              </a:pathLst>
            </a:custGeom>
            <a:solidFill>
              <a:srgbClr val="FFC72C">
                <a:alpha val="57647"/>
              </a:srgbClr>
            </a:solidFill>
          </p:spPr>
        </p:sp>
        <p:sp>
          <p:nvSpPr>
            <p:cNvPr name="TextBox 5" id="5"/>
            <p:cNvSpPr txBox="true"/>
            <p:nvPr/>
          </p:nvSpPr>
          <p:spPr>
            <a:xfrm>
              <a:off x="0" y="-38100"/>
              <a:ext cx="4142895" cy="2186132"/>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135974" y="3986401"/>
            <a:ext cx="12347767" cy="3598265"/>
          </a:xfrm>
          <a:prstGeom prst="rect">
            <a:avLst/>
          </a:prstGeom>
        </p:spPr>
        <p:txBody>
          <a:bodyPr anchor="t" rtlCol="false" tIns="0" lIns="0" bIns="0" rIns="0">
            <a:spAutoFit/>
          </a:bodyPr>
          <a:lstStyle/>
          <a:p>
            <a:pPr algn="just">
              <a:lnSpc>
                <a:spcPts val="5739"/>
              </a:lnSpc>
            </a:pPr>
            <a:r>
              <a:rPr lang="en-US" sz="4099">
                <a:solidFill>
                  <a:srgbClr val="1A5666"/>
                </a:solidFill>
                <a:latin typeface="Proxima Nova"/>
                <a:ea typeface="Proxima Nova"/>
                <a:cs typeface="Proxima Nova"/>
                <a:sym typeface="Proxima Nova"/>
              </a:rPr>
              <a:t>Design a multi-functional interface for Cat machine operators that serves as an intelligent companion to enhance their daily experience. Think of it beyond just a tool make it an intelligent companion that enhances the operator’s daily experience</a:t>
            </a:r>
          </a:p>
        </p:txBody>
      </p:sp>
      <p:sp>
        <p:nvSpPr>
          <p:cNvPr name="TextBox 7" id="7"/>
          <p:cNvSpPr txBox="true"/>
          <p:nvPr/>
        </p:nvSpPr>
        <p:spPr>
          <a:xfrm rot="0">
            <a:off x="3876414" y="1795677"/>
            <a:ext cx="10535172"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Challenge</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295257" y="795567"/>
            <a:ext cx="15697485" cy="8354587"/>
            <a:chOff x="0" y="0"/>
            <a:chExt cx="4134317" cy="2200385"/>
          </a:xfrm>
        </p:grpSpPr>
        <p:sp>
          <p:nvSpPr>
            <p:cNvPr name="Freeform 4" id="4"/>
            <p:cNvSpPr/>
            <p:nvPr/>
          </p:nvSpPr>
          <p:spPr>
            <a:xfrm flipH="false" flipV="false" rot="0">
              <a:off x="0" y="0"/>
              <a:ext cx="4134317" cy="2200385"/>
            </a:xfrm>
            <a:custGeom>
              <a:avLst/>
              <a:gdLst/>
              <a:ahLst/>
              <a:cxnLst/>
              <a:rect r="r" b="b" t="t" l="l"/>
              <a:pathLst>
                <a:path h="2200385" w="4134317">
                  <a:moveTo>
                    <a:pt x="25153" y="0"/>
                  </a:moveTo>
                  <a:lnTo>
                    <a:pt x="4109164" y="0"/>
                  </a:lnTo>
                  <a:cubicBezTo>
                    <a:pt x="4123056" y="0"/>
                    <a:pt x="4134317" y="11261"/>
                    <a:pt x="4134317" y="25153"/>
                  </a:cubicBezTo>
                  <a:lnTo>
                    <a:pt x="4134317" y="2175232"/>
                  </a:lnTo>
                  <a:cubicBezTo>
                    <a:pt x="4134317" y="2189124"/>
                    <a:pt x="4123056" y="2200385"/>
                    <a:pt x="4109164" y="2200385"/>
                  </a:cubicBezTo>
                  <a:lnTo>
                    <a:pt x="25153" y="2200385"/>
                  </a:lnTo>
                  <a:cubicBezTo>
                    <a:pt x="18482" y="2200385"/>
                    <a:pt x="12084" y="2197735"/>
                    <a:pt x="7367" y="2193018"/>
                  </a:cubicBezTo>
                  <a:cubicBezTo>
                    <a:pt x="2650" y="2188301"/>
                    <a:pt x="0" y="2181903"/>
                    <a:pt x="0" y="2175232"/>
                  </a:cubicBezTo>
                  <a:lnTo>
                    <a:pt x="0" y="25153"/>
                  </a:lnTo>
                  <a:cubicBezTo>
                    <a:pt x="0" y="11261"/>
                    <a:pt x="11261" y="0"/>
                    <a:pt x="25153" y="0"/>
                  </a:cubicBezTo>
                  <a:close/>
                </a:path>
              </a:pathLst>
            </a:custGeom>
            <a:solidFill>
              <a:srgbClr val="FFC72C">
                <a:alpha val="57647"/>
              </a:srgbClr>
            </a:solidFill>
          </p:spPr>
        </p:sp>
        <p:sp>
          <p:nvSpPr>
            <p:cNvPr name="TextBox 5" id="5"/>
            <p:cNvSpPr txBox="true"/>
            <p:nvPr/>
          </p:nvSpPr>
          <p:spPr>
            <a:xfrm>
              <a:off x="0" y="-38100"/>
              <a:ext cx="4134317" cy="223848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738357" y="1258110"/>
            <a:ext cx="14811287" cy="7458075"/>
          </a:xfrm>
          <a:prstGeom prst="rect">
            <a:avLst/>
          </a:prstGeom>
        </p:spPr>
        <p:txBody>
          <a:bodyPr anchor="t" rtlCol="false" tIns="0" lIns="0" bIns="0" rIns="0">
            <a:spAutoFit/>
          </a:bodyPr>
          <a:lstStyle/>
          <a:p>
            <a:pPr algn="just">
              <a:lnSpc>
                <a:spcPts val="4200"/>
              </a:lnSpc>
            </a:pPr>
          </a:p>
          <a:p>
            <a:pPr algn="just">
              <a:lnSpc>
                <a:spcPts val="4200"/>
              </a:lnSpc>
            </a:pPr>
            <a:r>
              <a:rPr lang="en-US" sz="3000" b="true">
                <a:solidFill>
                  <a:srgbClr val="1A5666"/>
                </a:solidFill>
                <a:latin typeface="Proxima Nova Bold"/>
                <a:ea typeface="Proxima Nova Bold"/>
                <a:cs typeface="Proxima Nova Bold"/>
                <a:sym typeface="Proxima Nova Bold"/>
              </a:rPr>
              <a:t>      How We Implemented It (Our Methodology)</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Data-Driven Foundation:</a:t>
            </a:r>
          </a:p>
          <a:p>
            <a:pPr algn="just" marL="1295400" indent="-431800" lvl="2">
              <a:lnSpc>
                <a:spcPts val="4200"/>
              </a:lnSpc>
              <a:buFont typeface="Arial"/>
              <a:buChar char="⚬"/>
            </a:pPr>
            <a:r>
              <a:rPr lang="en-US" sz="3000">
                <a:solidFill>
                  <a:srgbClr val="1A5666"/>
                </a:solidFill>
                <a:latin typeface="Proxima Nova"/>
                <a:ea typeface="Proxima Nova"/>
                <a:cs typeface="Proxima Nova"/>
                <a:sym typeface="Proxima Nova"/>
              </a:rPr>
              <a:t>The model was trained on our historical data.json file. We first calculated the actual duration of every past task by analyzing the Task Start Time and Task End Time.</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Intelligent Feature Selection:</a:t>
            </a:r>
          </a:p>
          <a:p>
            <a:pPr algn="just" marL="1295400" indent="-431800" lvl="2">
              <a:lnSpc>
                <a:spcPts val="4200"/>
              </a:lnSpc>
              <a:buFont typeface="Arial"/>
              <a:buChar char="⚬"/>
            </a:pPr>
            <a:r>
              <a:rPr lang="en-US" sz="3000">
                <a:solidFill>
                  <a:srgbClr val="1A5666"/>
                </a:solidFill>
                <a:latin typeface="Proxima Nova"/>
                <a:ea typeface="Proxima Nova"/>
                <a:cs typeface="Proxima Nova"/>
                <a:sym typeface="Proxima Nova"/>
              </a:rPr>
              <a:t>Our model's predictions are based on the two most critical factors that influence task duration:</a:t>
            </a:r>
          </a:p>
          <a:p>
            <a:pPr algn="just" marL="1943100" indent="-485775" lvl="3">
              <a:lnSpc>
                <a:spcPts val="4200"/>
              </a:lnSpc>
              <a:buFont typeface="Arial"/>
              <a:buChar char="￭"/>
            </a:pPr>
            <a:r>
              <a:rPr lang="en-US" sz="3000">
                <a:solidFill>
                  <a:srgbClr val="1A5666"/>
                </a:solidFill>
                <a:latin typeface="Proxima Nova"/>
                <a:ea typeface="Proxima Nova"/>
                <a:cs typeface="Proxima Nova"/>
                <a:sym typeface="Proxima Nova"/>
              </a:rPr>
              <a:t>The Task Type (e.g., "Loading" vs. "Grading")</a:t>
            </a:r>
          </a:p>
          <a:p>
            <a:pPr algn="just" marL="1943100" indent="-485775" lvl="3">
              <a:lnSpc>
                <a:spcPts val="4200"/>
              </a:lnSpc>
              <a:buFont typeface="Arial"/>
              <a:buChar char="￭"/>
            </a:pPr>
            <a:r>
              <a:rPr lang="en-US" sz="3000">
                <a:solidFill>
                  <a:srgbClr val="1A5666"/>
                </a:solidFill>
                <a:latin typeface="Proxima Nova"/>
                <a:ea typeface="Proxima Nova"/>
                <a:cs typeface="Proxima Nova"/>
                <a:sym typeface="Proxima Nova"/>
              </a:rPr>
              <a:t>The Weather conditions (e.g., "Sunny" vs. "Rainy")</a:t>
            </a:r>
          </a:p>
          <a:p>
            <a:pPr algn="just">
              <a:lnSpc>
                <a:spcPts val="4200"/>
              </a:lnSpc>
            </a:pP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20</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404954" y="1205338"/>
            <a:ext cx="15854346" cy="8052962"/>
            <a:chOff x="0" y="0"/>
            <a:chExt cx="4175630" cy="2120945"/>
          </a:xfrm>
        </p:grpSpPr>
        <p:sp>
          <p:nvSpPr>
            <p:cNvPr name="Freeform 4" id="4"/>
            <p:cNvSpPr/>
            <p:nvPr/>
          </p:nvSpPr>
          <p:spPr>
            <a:xfrm flipH="false" flipV="false" rot="0">
              <a:off x="0" y="0"/>
              <a:ext cx="4175630" cy="2120945"/>
            </a:xfrm>
            <a:custGeom>
              <a:avLst/>
              <a:gdLst/>
              <a:ahLst/>
              <a:cxnLst/>
              <a:rect r="r" b="b" t="t" l="l"/>
              <a:pathLst>
                <a:path h="2120945" w="4175630">
                  <a:moveTo>
                    <a:pt x="24904" y="0"/>
                  </a:moveTo>
                  <a:lnTo>
                    <a:pt x="4150726" y="0"/>
                  </a:lnTo>
                  <a:cubicBezTo>
                    <a:pt x="4164480" y="0"/>
                    <a:pt x="4175630" y="11150"/>
                    <a:pt x="4175630" y="24904"/>
                  </a:cubicBezTo>
                  <a:lnTo>
                    <a:pt x="4175630" y="2096041"/>
                  </a:lnTo>
                  <a:cubicBezTo>
                    <a:pt x="4175630" y="2109795"/>
                    <a:pt x="4164480" y="2120945"/>
                    <a:pt x="4150726" y="2120945"/>
                  </a:cubicBezTo>
                  <a:lnTo>
                    <a:pt x="24904" y="2120945"/>
                  </a:lnTo>
                  <a:cubicBezTo>
                    <a:pt x="11150" y="2120945"/>
                    <a:pt x="0" y="2109795"/>
                    <a:pt x="0" y="2096041"/>
                  </a:cubicBezTo>
                  <a:lnTo>
                    <a:pt x="0" y="24904"/>
                  </a:lnTo>
                  <a:cubicBezTo>
                    <a:pt x="0" y="11150"/>
                    <a:pt x="11150" y="0"/>
                    <a:pt x="24904" y="0"/>
                  </a:cubicBezTo>
                  <a:close/>
                </a:path>
              </a:pathLst>
            </a:custGeom>
            <a:solidFill>
              <a:srgbClr val="FFC72C">
                <a:alpha val="57647"/>
              </a:srgbClr>
            </a:solidFill>
          </p:spPr>
        </p:sp>
        <p:sp>
          <p:nvSpPr>
            <p:cNvPr name="TextBox 5" id="5"/>
            <p:cNvSpPr txBox="true"/>
            <p:nvPr/>
          </p:nvSpPr>
          <p:spPr>
            <a:xfrm>
              <a:off x="0" y="-38100"/>
              <a:ext cx="4175630" cy="215904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069956" y="2002844"/>
            <a:ext cx="14148088" cy="6924675"/>
          </a:xfrm>
          <a:prstGeom prst="rect">
            <a:avLst/>
          </a:prstGeom>
        </p:spPr>
        <p:txBody>
          <a:bodyPr anchor="t" rtlCol="false" tIns="0" lIns="0" bIns="0" rIns="0">
            <a:spAutoFit/>
          </a:bodyPr>
          <a:lstStyle/>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Machine Learning Model:</a:t>
            </a:r>
          </a:p>
          <a:p>
            <a:pPr algn="just" marL="1295400" indent="-431800" lvl="2">
              <a:lnSpc>
                <a:spcPts val="4200"/>
              </a:lnSpc>
              <a:buFont typeface="Arial"/>
              <a:buChar char="⚬"/>
            </a:pPr>
            <a:r>
              <a:rPr lang="en-US" sz="3000">
                <a:solidFill>
                  <a:srgbClr val="1A5666"/>
                </a:solidFill>
                <a:latin typeface="Proxima Nova"/>
                <a:ea typeface="Proxima Nova"/>
                <a:cs typeface="Proxima Nova"/>
                <a:sym typeface="Proxima Nova"/>
              </a:rPr>
              <a:t>We used a powerful and reliable Random Forest Regressor model. This model is excellent at learning the complex patterns and relationships between the task, the weather, and the time it takes to complete.</a:t>
            </a:r>
          </a:p>
          <a:p>
            <a:pPr algn="just" marL="1295400" indent="-431800" lvl="2">
              <a:lnSpc>
                <a:spcPts val="4200"/>
              </a:lnSpc>
              <a:buFont typeface="Arial"/>
              <a:buChar char="⚬"/>
            </a:pPr>
            <a:r>
              <a:rPr lang="en-US" sz="3000">
                <a:solidFill>
                  <a:srgbClr val="1A5666"/>
                </a:solidFill>
                <a:latin typeface="Proxima Nova"/>
                <a:ea typeface="Proxima Nova"/>
                <a:cs typeface="Proxima Nova"/>
                <a:sym typeface="Proxima Nova"/>
              </a:rPr>
              <a:t>Before training, we used a OneHotEncoder to convert categorical data like "Loading" into a numerical format that the model can understand.</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Real-Time Prediction:</a:t>
            </a:r>
          </a:p>
          <a:p>
            <a:pPr algn="just" marL="1295400" indent="-431800" lvl="2">
              <a:lnSpc>
                <a:spcPts val="4200"/>
              </a:lnSpc>
              <a:buFont typeface="Arial"/>
              <a:buChar char="⚬"/>
            </a:pPr>
            <a:r>
              <a:rPr lang="en-US" sz="3000">
                <a:solidFill>
                  <a:srgbClr val="1A5666"/>
                </a:solidFill>
                <a:latin typeface="Proxima Nova"/>
                <a:ea typeface="Proxima Nova"/>
                <a:cs typeface="Proxima Nova"/>
                <a:sym typeface="Proxima Nova"/>
              </a:rPr>
              <a:t>The result is a trained model that can take new inputs (for example, a "Loading" task on a "Rainy" day) and provide an instant and accurate time estimate, which is then displayed on the operator's dashboard.</a:t>
            </a:r>
          </a:p>
          <a:p>
            <a:pPr algn="just">
              <a:lnSpc>
                <a:spcPts val="4200"/>
              </a:lnSpc>
            </a:pP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21</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881153" y="1002666"/>
            <a:ext cx="16522779" cy="8281668"/>
            <a:chOff x="0" y="0"/>
            <a:chExt cx="3453576" cy="1731026"/>
          </a:xfrm>
        </p:grpSpPr>
        <p:sp>
          <p:nvSpPr>
            <p:cNvPr name="Freeform 4" id="4"/>
            <p:cNvSpPr/>
            <p:nvPr/>
          </p:nvSpPr>
          <p:spPr>
            <a:xfrm flipH="false" flipV="false" rot="0">
              <a:off x="0" y="0"/>
              <a:ext cx="3453576" cy="1731026"/>
            </a:xfrm>
            <a:custGeom>
              <a:avLst/>
              <a:gdLst/>
              <a:ahLst/>
              <a:cxnLst/>
              <a:rect r="r" b="b" t="t" l="l"/>
              <a:pathLst>
                <a:path h="1731026" w="3453576">
                  <a:moveTo>
                    <a:pt x="23897" y="0"/>
                  </a:moveTo>
                  <a:lnTo>
                    <a:pt x="3429679" y="0"/>
                  </a:lnTo>
                  <a:cubicBezTo>
                    <a:pt x="3442877" y="0"/>
                    <a:pt x="3453576" y="10699"/>
                    <a:pt x="3453576" y="23897"/>
                  </a:cubicBezTo>
                  <a:lnTo>
                    <a:pt x="3453576" y="1707130"/>
                  </a:lnTo>
                  <a:cubicBezTo>
                    <a:pt x="3453576" y="1720327"/>
                    <a:pt x="3442877" y="1731026"/>
                    <a:pt x="3429679" y="1731026"/>
                  </a:cubicBezTo>
                  <a:lnTo>
                    <a:pt x="23897" y="1731026"/>
                  </a:lnTo>
                  <a:cubicBezTo>
                    <a:pt x="10699" y="1731026"/>
                    <a:pt x="0" y="1720327"/>
                    <a:pt x="0" y="1707130"/>
                  </a:cubicBezTo>
                  <a:lnTo>
                    <a:pt x="0" y="23897"/>
                  </a:lnTo>
                  <a:cubicBezTo>
                    <a:pt x="0" y="10699"/>
                    <a:pt x="10699" y="0"/>
                    <a:pt x="23897" y="0"/>
                  </a:cubicBezTo>
                  <a:close/>
                </a:path>
              </a:pathLst>
            </a:custGeom>
            <a:solidFill>
              <a:srgbClr val="FFC72C">
                <a:alpha val="57647"/>
              </a:srgbClr>
            </a:solidFill>
          </p:spPr>
        </p:sp>
        <p:sp>
          <p:nvSpPr>
            <p:cNvPr name="TextBox 5" id="5"/>
            <p:cNvSpPr txBox="true"/>
            <p:nvPr/>
          </p:nvSpPr>
          <p:spPr>
            <a:xfrm>
              <a:off x="0" y="-38100"/>
              <a:ext cx="3453576" cy="176912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839063" y="1577590"/>
            <a:ext cx="14609874" cy="747395"/>
          </a:xfrm>
          <a:prstGeom prst="rect">
            <a:avLst/>
          </a:prstGeom>
        </p:spPr>
        <p:txBody>
          <a:bodyPr anchor="t" rtlCol="false" tIns="0" lIns="0" bIns="0" rIns="0">
            <a:spAutoFit/>
          </a:bodyPr>
          <a:lstStyle/>
          <a:p>
            <a:pPr algn="ctr" marL="0" indent="0" lvl="0">
              <a:lnSpc>
                <a:spcPts val="5664"/>
              </a:lnSpc>
            </a:pPr>
            <a:r>
              <a:rPr lang="en-US" sz="5499">
                <a:solidFill>
                  <a:srgbClr val="1A5666"/>
                </a:solidFill>
                <a:latin typeface="Allerta Stencil"/>
                <a:ea typeface="Allerta Stencil"/>
                <a:cs typeface="Allerta Stencil"/>
                <a:sym typeface="Allerta Stencil"/>
              </a:rPr>
              <a:t>Fatigue</a:t>
            </a:r>
            <a:r>
              <a:rPr lang="en-US" sz="5499" strike="noStrike" u="none">
                <a:solidFill>
                  <a:srgbClr val="1A5666"/>
                </a:solidFill>
                <a:latin typeface="Allerta Stencil"/>
                <a:ea typeface="Allerta Stencil"/>
                <a:cs typeface="Allerta Stencil"/>
                <a:sym typeface="Allerta Stencil"/>
              </a:rPr>
              <a:t> &amp; Proximity Hazard Recognition</a:t>
            </a:r>
          </a:p>
        </p:txBody>
      </p:sp>
      <p:sp>
        <p:nvSpPr>
          <p:cNvPr name="TextBox 7" id="7"/>
          <p:cNvSpPr txBox="true"/>
          <p:nvPr/>
        </p:nvSpPr>
        <p:spPr>
          <a:xfrm rot="0">
            <a:off x="1607447" y="2971628"/>
            <a:ext cx="15073105" cy="58578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We use the web-cam as a smart sensor to prevent accidents caused by human error.</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Fatigue Recognition:</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Using OpenCV and Haarcascade classifiers, our system monitors the operator's face for signs of drowsiness (eyes closed) or distraction (looking away) and triggers a real-time alert.</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Proximity Hazard Detection:</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We use the YOLOv5 deep learning model to identify people and vehicles in the machine's blind spots.</a:t>
            </a: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The system estimates the distance to each object and draws a color-coded warning box (Red for immediate danger) to provide an instant visual warning.</a:t>
            </a:r>
          </a:p>
          <a:p>
            <a:pPr algn="just">
              <a:lnSpc>
                <a:spcPts val="4200"/>
              </a:lnSpc>
            </a:pP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22</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028700"/>
            <a:ext cx="16230600" cy="8198417"/>
            <a:chOff x="0" y="0"/>
            <a:chExt cx="4274726" cy="2159254"/>
          </a:xfrm>
        </p:grpSpPr>
        <p:sp>
          <p:nvSpPr>
            <p:cNvPr name="Freeform 4" id="4"/>
            <p:cNvSpPr/>
            <p:nvPr/>
          </p:nvSpPr>
          <p:spPr>
            <a:xfrm flipH="false" flipV="false" rot="0">
              <a:off x="0" y="0"/>
              <a:ext cx="4274726" cy="2159254"/>
            </a:xfrm>
            <a:custGeom>
              <a:avLst/>
              <a:gdLst/>
              <a:ahLst/>
              <a:cxnLst/>
              <a:rect r="r" b="b" t="t" l="l"/>
              <a:pathLst>
                <a:path h="2159254" w="4274726">
                  <a:moveTo>
                    <a:pt x="24327" y="0"/>
                  </a:moveTo>
                  <a:lnTo>
                    <a:pt x="4250399" y="0"/>
                  </a:lnTo>
                  <a:cubicBezTo>
                    <a:pt x="4263834" y="0"/>
                    <a:pt x="4274726" y="10891"/>
                    <a:pt x="4274726" y="24327"/>
                  </a:cubicBezTo>
                  <a:lnTo>
                    <a:pt x="4274726" y="2134927"/>
                  </a:lnTo>
                  <a:cubicBezTo>
                    <a:pt x="4274726" y="2148362"/>
                    <a:pt x="4263834" y="2159254"/>
                    <a:pt x="4250399" y="2159254"/>
                  </a:cubicBezTo>
                  <a:lnTo>
                    <a:pt x="24327" y="2159254"/>
                  </a:lnTo>
                  <a:cubicBezTo>
                    <a:pt x="10891" y="2159254"/>
                    <a:pt x="0" y="2148362"/>
                    <a:pt x="0" y="2134927"/>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197354"/>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876414" y="4413534"/>
            <a:ext cx="10535172" cy="1285875"/>
          </a:xfrm>
          <a:prstGeom prst="rect">
            <a:avLst/>
          </a:prstGeom>
        </p:spPr>
        <p:txBody>
          <a:bodyPr anchor="t" rtlCol="false" tIns="0" lIns="0" bIns="0" rIns="0">
            <a:spAutoFit/>
          </a:bodyPr>
          <a:lstStyle/>
          <a:p>
            <a:pPr algn="ctr" marL="0" indent="0" lvl="0">
              <a:lnSpc>
                <a:spcPts val="10500"/>
              </a:lnSpc>
              <a:spcBef>
                <a:spcPct val="0"/>
              </a:spcBef>
            </a:pPr>
            <a:r>
              <a:rPr lang="en-US" sz="7500">
                <a:solidFill>
                  <a:srgbClr val="1A5666"/>
                </a:solidFill>
                <a:latin typeface="Allerta Stencil"/>
                <a:ea typeface="Allerta Stencil"/>
                <a:cs typeface="Allerta Stencil"/>
                <a:sym typeface="Allerta Stencil"/>
              </a:rPr>
              <a:t>Thank You</a:t>
            </a:r>
          </a:p>
        </p:txBody>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553151" y="1025743"/>
            <a:ext cx="2560218" cy="2409617"/>
          </a:xfrm>
          <a:custGeom>
            <a:avLst/>
            <a:gdLst/>
            <a:ahLst/>
            <a:cxnLst/>
            <a:rect r="r" b="b" t="t" l="l"/>
            <a:pathLst>
              <a:path h="2409617" w="2560218">
                <a:moveTo>
                  <a:pt x="0" y="0"/>
                </a:moveTo>
                <a:lnTo>
                  <a:pt x="2560218" y="0"/>
                </a:lnTo>
                <a:lnTo>
                  <a:pt x="2560218" y="2409617"/>
                </a:lnTo>
                <a:lnTo>
                  <a:pt x="0" y="2409617"/>
                </a:lnTo>
                <a:lnTo>
                  <a:pt x="0" y="0"/>
                </a:lnTo>
                <a:close/>
              </a:path>
            </a:pathLst>
          </a:custGeom>
          <a:blipFill>
            <a:blip r:embed="rId3"/>
            <a:stretch>
              <a:fillRect l="0" t="0" r="0" b="0"/>
            </a:stretch>
          </a:blipFill>
        </p:spPr>
      </p:sp>
      <p:sp>
        <p:nvSpPr>
          <p:cNvPr name="Freeform 4" id="4"/>
          <p:cNvSpPr/>
          <p:nvPr/>
        </p:nvSpPr>
        <p:spPr>
          <a:xfrm flipH="false" flipV="false" rot="0">
            <a:off x="6275319" y="4109332"/>
            <a:ext cx="6368428" cy="1710041"/>
          </a:xfrm>
          <a:custGeom>
            <a:avLst/>
            <a:gdLst/>
            <a:ahLst/>
            <a:cxnLst/>
            <a:rect r="r" b="b" t="t" l="l"/>
            <a:pathLst>
              <a:path h="1710041" w="6368428">
                <a:moveTo>
                  <a:pt x="0" y="0"/>
                </a:moveTo>
                <a:lnTo>
                  <a:pt x="6368428" y="0"/>
                </a:lnTo>
                <a:lnTo>
                  <a:pt x="6368428" y="1710040"/>
                </a:lnTo>
                <a:lnTo>
                  <a:pt x="0" y="1710040"/>
                </a:lnTo>
                <a:lnTo>
                  <a:pt x="0" y="0"/>
                </a:lnTo>
                <a:close/>
              </a:path>
            </a:pathLst>
          </a:custGeom>
          <a:blipFill>
            <a:blip r:embed="rId4"/>
            <a:stretch>
              <a:fillRect l="0" t="0" r="0" b="0"/>
            </a:stretch>
          </a:blipFill>
        </p:spPr>
      </p:sp>
      <p:sp>
        <p:nvSpPr>
          <p:cNvPr name="Freeform 5" id="5"/>
          <p:cNvSpPr/>
          <p:nvPr/>
        </p:nvSpPr>
        <p:spPr>
          <a:xfrm flipH="false" flipV="false" rot="0">
            <a:off x="6275319" y="1661086"/>
            <a:ext cx="6368428" cy="1852355"/>
          </a:xfrm>
          <a:custGeom>
            <a:avLst/>
            <a:gdLst/>
            <a:ahLst/>
            <a:cxnLst/>
            <a:rect r="r" b="b" t="t" l="l"/>
            <a:pathLst>
              <a:path h="1852355" w="6368428">
                <a:moveTo>
                  <a:pt x="0" y="0"/>
                </a:moveTo>
                <a:lnTo>
                  <a:pt x="6368428" y="0"/>
                </a:lnTo>
                <a:lnTo>
                  <a:pt x="6368428" y="1852355"/>
                </a:lnTo>
                <a:lnTo>
                  <a:pt x="0" y="1852355"/>
                </a:lnTo>
                <a:lnTo>
                  <a:pt x="0" y="0"/>
                </a:lnTo>
                <a:close/>
              </a:path>
            </a:pathLst>
          </a:custGeom>
          <a:blipFill>
            <a:blip r:embed="rId5"/>
            <a:stretch>
              <a:fillRect l="0" t="0" r="0" b="0"/>
            </a:stretch>
          </a:blipFill>
        </p:spPr>
      </p:sp>
      <p:sp>
        <p:nvSpPr>
          <p:cNvPr name="Freeform 6" id="6"/>
          <p:cNvSpPr/>
          <p:nvPr/>
        </p:nvSpPr>
        <p:spPr>
          <a:xfrm flipH="false" flipV="false" rot="0">
            <a:off x="6275319" y="6651415"/>
            <a:ext cx="2908510" cy="2908510"/>
          </a:xfrm>
          <a:custGeom>
            <a:avLst/>
            <a:gdLst/>
            <a:ahLst/>
            <a:cxnLst/>
            <a:rect r="r" b="b" t="t" l="l"/>
            <a:pathLst>
              <a:path h="2908510" w="2908510">
                <a:moveTo>
                  <a:pt x="0" y="0"/>
                </a:moveTo>
                <a:lnTo>
                  <a:pt x="2908510" y="0"/>
                </a:lnTo>
                <a:lnTo>
                  <a:pt x="2908510" y="2908510"/>
                </a:lnTo>
                <a:lnTo>
                  <a:pt x="0" y="2908510"/>
                </a:lnTo>
                <a:lnTo>
                  <a:pt x="0" y="0"/>
                </a:lnTo>
                <a:close/>
              </a:path>
            </a:pathLst>
          </a:custGeom>
          <a:blipFill>
            <a:blip r:embed="rId6"/>
            <a:stretch>
              <a:fillRect l="0" t="0" r="0" b="0"/>
            </a:stretch>
          </a:blipFill>
        </p:spPr>
      </p:sp>
      <p:sp>
        <p:nvSpPr>
          <p:cNvPr name="Freeform 7" id="7"/>
          <p:cNvSpPr/>
          <p:nvPr/>
        </p:nvSpPr>
        <p:spPr>
          <a:xfrm flipH="false" flipV="false" rot="0">
            <a:off x="13845143" y="4848263"/>
            <a:ext cx="4175722" cy="3606305"/>
          </a:xfrm>
          <a:custGeom>
            <a:avLst/>
            <a:gdLst/>
            <a:ahLst/>
            <a:cxnLst/>
            <a:rect r="r" b="b" t="t" l="l"/>
            <a:pathLst>
              <a:path h="3606305" w="4175722">
                <a:moveTo>
                  <a:pt x="0" y="0"/>
                </a:moveTo>
                <a:lnTo>
                  <a:pt x="4175722" y="0"/>
                </a:lnTo>
                <a:lnTo>
                  <a:pt x="4175722" y="3606305"/>
                </a:lnTo>
                <a:lnTo>
                  <a:pt x="0" y="3606305"/>
                </a:lnTo>
                <a:lnTo>
                  <a:pt x="0" y="0"/>
                </a:lnTo>
                <a:close/>
              </a:path>
            </a:pathLst>
          </a:custGeom>
          <a:blipFill>
            <a:blip r:embed="rId7"/>
            <a:stretch>
              <a:fillRect l="0" t="0" r="0" b="0"/>
            </a:stretch>
          </a:blipFill>
        </p:spPr>
      </p:sp>
      <p:sp>
        <p:nvSpPr>
          <p:cNvPr name="Freeform 8" id="8"/>
          <p:cNvSpPr/>
          <p:nvPr/>
        </p:nvSpPr>
        <p:spPr>
          <a:xfrm flipH="false" flipV="false" rot="0">
            <a:off x="10060231" y="6651415"/>
            <a:ext cx="2908510" cy="2908510"/>
          </a:xfrm>
          <a:custGeom>
            <a:avLst/>
            <a:gdLst/>
            <a:ahLst/>
            <a:cxnLst/>
            <a:rect r="r" b="b" t="t" l="l"/>
            <a:pathLst>
              <a:path h="2908510" w="2908510">
                <a:moveTo>
                  <a:pt x="0" y="0"/>
                </a:moveTo>
                <a:lnTo>
                  <a:pt x="2908510" y="0"/>
                </a:lnTo>
                <a:lnTo>
                  <a:pt x="2908510" y="2908510"/>
                </a:lnTo>
                <a:lnTo>
                  <a:pt x="0" y="2908510"/>
                </a:lnTo>
                <a:lnTo>
                  <a:pt x="0" y="0"/>
                </a:lnTo>
                <a:close/>
              </a:path>
            </a:pathLst>
          </a:custGeom>
          <a:blipFill>
            <a:blip r:embed="rId8"/>
            <a:stretch>
              <a:fillRect l="0" t="0" r="0" b="0"/>
            </a:stretch>
          </a:blipFill>
        </p:spPr>
      </p:sp>
      <p:sp>
        <p:nvSpPr>
          <p:cNvPr name="Freeform 9" id="9"/>
          <p:cNvSpPr/>
          <p:nvPr/>
        </p:nvSpPr>
        <p:spPr>
          <a:xfrm flipH="false" flipV="false" rot="0">
            <a:off x="14668103" y="1028700"/>
            <a:ext cx="2529802" cy="2529802"/>
          </a:xfrm>
          <a:custGeom>
            <a:avLst/>
            <a:gdLst/>
            <a:ahLst/>
            <a:cxnLst/>
            <a:rect r="r" b="b" t="t" l="l"/>
            <a:pathLst>
              <a:path h="2529802" w="2529802">
                <a:moveTo>
                  <a:pt x="0" y="0"/>
                </a:moveTo>
                <a:lnTo>
                  <a:pt x="2529802" y="0"/>
                </a:lnTo>
                <a:lnTo>
                  <a:pt x="2529802" y="2529802"/>
                </a:lnTo>
                <a:lnTo>
                  <a:pt x="0" y="2529802"/>
                </a:lnTo>
                <a:lnTo>
                  <a:pt x="0" y="0"/>
                </a:lnTo>
                <a:close/>
              </a:path>
            </a:pathLst>
          </a:custGeom>
          <a:blipFill>
            <a:blip r:embed="rId9"/>
            <a:stretch>
              <a:fillRect l="0" t="0" r="0" b="0"/>
            </a:stretch>
          </a:blipFill>
        </p:spPr>
      </p:sp>
      <p:sp>
        <p:nvSpPr>
          <p:cNvPr name="Freeform 10" id="10"/>
          <p:cNvSpPr/>
          <p:nvPr/>
        </p:nvSpPr>
        <p:spPr>
          <a:xfrm flipH="false" flipV="false" rot="0">
            <a:off x="553151" y="4848263"/>
            <a:ext cx="3619109" cy="3606305"/>
          </a:xfrm>
          <a:custGeom>
            <a:avLst/>
            <a:gdLst/>
            <a:ahLst/>
            <a:cxnLst/>
            <a:rect r="r" b="b" t="t" l="l"/>
            <a:pathLst>
              <a:path h="3606305" w="3619109">
                <a:moveTo>
                  <a:pt x="0" y="0"/>
                </a:moveTo>
                <a:lnTo>
                  <a:pt x="3619109" y="0"/>
                </a:lnTo>
                <a:lnTo>
                  <a:pt x="3619109" y="3606305"/>
                </a:lnTo>
                <a:lnTo>
                  <a:pt x="0" y="3606305"/>
                </a:lnTo>
                <a:lnTo>
                  <a:pt x="0" y="0"/>
                </a:lnTo>
                <a:close/>
              </a:path>
            </a:pathLst>
          </a:custGeom>
          <a:blipFill>
            <a:blip r:embed="rId10"/>
            <a:stretch>
              <a:fillRect l="-43108" t="-17574" r="-47318" b="-18926"/>
            </a:stretch>
          </a:blipFill>
        </p:spPr>
      </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191696" y="796874"/>
            <a:ext cx="15897631" cy="8461426"/>
            <a:chOff x="0" y="0"/>
            <a:chExt cx="4187030" cy="2228524"/>
          </a:xfrm>
        </p:grpSpPr>
        <p:sp>
          <p:nvSpPr>
            <p:cNvPr name="Freeform 4" id="4"/>
            <p:cNvSpPr/>
            <p:nvPr/>
          </p:nvSpPr>
          <p:spPr>
            <a:xfrm flipH="false" flipV="false" rot="0">
              <a:off x="0" y="0"/>
              <a:ext cx="4187030" cy="2228524"/>
            </a:xfrm>
            <a:custGeom>
              <a:avLst/>
              <a:gdLst/>
              <a:ahLst/>
              <a:cxnLst/>
              <a:rect r="r" b="b" t="t" l="l"/>
              <a:pathLst>
                <a:path h="2228524" w="4187030">
                  <a:moveTo>
                    <a:pt x="24836" y="0"/>
                  </a:moveTo>
                  <a:lnTo>
                    <a:pt x="4162194" y="0"/>
                  </a:lnTo>
                  <a:cubicBezTo>
                    <a:pt x="4175911" y="0"/>
                    <a:pt x="4187030" y="11120"/>
                    <a:pt x="4187030" y="24836"/>
                  </a:cubicBezTo>
                  <a:lnTo>
                    <a:pt x="4187030" y="2203687"/>
                  </a:lnTo>
                  <a:cubicBezTo>
                    <a:pt x="4187030" y="2217404"/>
                    <a:pt x="4175911" y="2228524"/>
                    <a:pt x="4162194" y="2228524"/>
                  </a:cubicBezTo>
                  <a:lnTo>
                    <a:pt x="24836" y="2228524"/>
                  </a:lnTo>
                  <a:cubicBezTo>
                    <a:pt x="11120" y="2228524"/>
                    <a:pt x="0" y="2217404"/>
                    <a:pt x="0" y="2203687"/>
                  </a:cubicBezTo>
                  <a:lnTo>
                    <a:pt x="0" y="24836"/>
                  </a:lnTo>
                  <a:cubicBezTo>
                    <a:pt x="0" y="11120"/>
                    <a:pt x="11120" y="0"/>
                    <a:pt x="24836" y="0"/>
                  </a:cubicBezTo>
                  <a:close/>
                </a:path>
              </a:pathLst>
            </a:custGeom>
            <a:solidFill>
              <a:srgbClr val="FFC72C">
                <a:alpha val="57647"/>
              </a:srgbClr>
            </a:solidFill>
            <a:ln cap="rnd">
              <a:noFill/>
              <a:prstDash val="solid"/>
              <a:round/>
            </a:ln>
          </p:spPr>
        </p:sp>
        <p:sp>
          <p:nvSpPr>
            <p:cNvPr name="TextBox 5" id="5"/>
            <p:cNvSpPr txBox="true"/>
            <p:nvPr/>
          </p:nvSpPr>
          <p:spPr>
            <a:xfrm>
              <a:off x="0" y="-38100"/>
              <a:ext cx="4187030" cy="2266624"/>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6" id="6"/>
          <p:cNvSpPr txBox="true"/>
          <p:nvPr/>
        </p:nvSpPr>
        <p:spPr>
          <a:xfrm rot="0">
            <a:off x="3622351" y="4191515"/>
            <a:ext cx="11036321" cy="3347720"/>
          </a:xfrm>
          <a:prstGeom prst="rect">
            <a:avLst/>
          </a:prstGeom>
        </p:spPr>
        <p:txBody>
          <a:bodyPr anchor="t" rtlCol="false" tIns="0" lIns="0" bIns="0" rIns="0">
            <a:spAutoFit/>
          </a:bodyPr>
          <a:lstStyle/>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What it is: An operator registration form, allowing new users to create detailed profiles.</a:t>
            </a:r>
          </a:p>
          <a:p>
            <a:pPr algn="just">
              <a:lnSpc>
                <a:spcPts val="4479"/>
              </a:lnSpc>
            </a:pPr>
          </a:p>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Key Feature: Multi-field validation, file uploads (like profile image), and seamless backend integration for complete onboarding.</a:t>
            </a:r>
          </a:p>
        </p:txBody>
      </p:sp>
      <p:sp>
        <p:nvSpPr>
          <p:cNvPr name="TextBox 7" id="7"/>
          <p:cNvSpPr txBox="true"/>
          <p:nvPr/>
        </p:nvSpPr>
        <p:spPr>
          <a:xfrm rot="0">
            <a:off x="1191696" y="1760931"/>
            <a:ext cx="15897631" cy="190817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Operator Registration – Full</a:t>
            </a:r>
            <a:r>
              <a:rPr lang="en-US" sz="5499" strike="noStrike" u="none">
                <a:solidFill>
                  <a:srgbClr val="1A5666"/>
                </a:solidFill>
                <a:latin typeface="Allerta Stencil"/>
                <a:ea typeface="Allerta Stencil"/>
                <a:cs typeface="Allerta Stencil"/>
                <a:sym typeface="Allerta Stencil"/>
              </a:rPr>
              <a:t> Schema Integration</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763941"/>
            <a:ext cx="16230600" cy="8372617"/>
            <a:chOff x="0" y="0"/>
            <a:chExt cx="4274726" cy="2205134"/>
          </a:xfrm>
        </p:grpSpPr>
        <p:sp>
          <p:nvSpPr>
            <p:cNvPr name="Freeform 4" id="4"/>
            <p:cNvSpPr/>
            <p:nvPr/>
          </p:nvSpPr>
          <p:spPr>
            <a:xfrm flipH="false" flipV="false" rot="0">
              <a:off x="0" y="0"/>
              <a:ext cx="4274726" cy="2205134"/>
            </a:xfrm>
            <a:custGeom>
              <a:avLst/>
              <a:gdLst/>
              <a:ahLst/>
              <a:cxnLst/>
              <a:rect r="r" b="b" t="t" l="l"/>
              <a:pathLst>
                <a:path h="2205134" w="4274726">
                  <a:moveTo>
                    <a:pt x="24327" y="0"/>
                  </a:moveTo>
                  <a:lnTo>
                    <a:pt x="4250399" y="0"/>
                  </a:lnTo>
                  <a:cubicBezTo>
                    <a:pt x="4263834" y="0"/>
                    <a:pt x="4274726" y="10891"/>
                    <a:pt x="4274726" y="24327"/>
                  </a:cubicBezTo>
                  <a:lnTo>
                    <a:pt x="4274726" y="2180807"/>
                  </a:lnTo>
                  <a:cubicBezTo>
                    <a:pt x="4274726" y="2187259"/>
                    <a:pt x="4272163" y="2193447"/>
                    <a:pt x="4267601" y="2198009"/>
                  </a:cubicBezTo>
                  <a:cubicBezTo>
                    <a:pt x="4263039" y="2202571"/>
                    <a:pt x="4256851" y="2205134"/>
                    <a:pt x="4250399" y="2205134"/>
                  </a:cubicBezTo>
                  <a:lnTo>
                    <a:pt x="24327" y="2205134"/>
                  </a:lnTo>
                  <a:cubicBezTo>
                    <a:pt x="10891" y="2205134"/>
                    <a:pt x="0" y="2194242"/>
                    <a:pt x="0" y="2180807"/>
                  </a:cubicBezTo>
                  <a:lnTo>
                    <a:pt x="0" y="24327"/>
                  </a:lnTo>
                  <a:cubicBezTo>
                    <a:pt x="0" y="10891"/>
                    <a:pt x="10891" y="0"/>
                    <a:pt x="24327" y="0"/>
                  </a:cubicBezTo>
                  <a:close/>
                </a:path>
              </a:pathLst>
            </a:custGeom>
            <a:solidFill>
              <a:srgbClr val="FFC72C">
                <a:alpha val="57647"/>
              </a:srgbClr>
            </a:solidFill>
          </p:spPr>
        </p:sp>
        <p:sp>
          <p:nvSpPr>
            <p:cNvPr name="TextBox 5" id="5"/>
            <p:cNvSpPr txBox="true"/>
            <p:nvPr/>
          </p:nvSpPr>
          <p:spPr>
            <a:xfrm>
              <a:off x="0" y="-38100"/>
              <a:ext cx="4274726" cy="2243234"/>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252390" y="3441065"/>
            <a:ext cx="11783220" cy="3347720"/>
          </a:xfrm>
          <a:prstGeom prst="rect">
            <a:avLst/>
          </a:prstGeom>
        </p:spPr>
        <p:txBody>
          <a:bodyPr anchor="t" rtlCol="false" tIns="0" lIns="0" bIns="0" rIns="0">
            <a:spAutoFit/>
          </a:bodyPr>
          <a:lstStyle/>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What it is: A themed login page for operators, enabling secure access to the system.</a:t>
            </a:r>
          </a:p>
          <a:p>
            <a:pPr algn="just">
              <a:lnSpc>
                <a:spcPts val="4479"/>
              </a:lnSpc>
            </a:pPr>
          </a:p>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Key Feature: Password Visibility Toggle and Error Feedback for a smooth and secure login experience.</a:t>
            </a:r>
          </a:p>
          <a:p>
            <a:pPr algn="just">
              <a:lnSpc>
                <a:spcPts val="4479"/>
              </a:lnSpc>
            </a:pPr>
          </a:p>
        </p:txBody>
      </p:sp>
      <p:sp>
        <p:nvSpPr>
          <p:cNvPr name="TextBox 7" id="7"/>
          <p:cNvSpPr txBox="true"/>
          <p:nvPr/>
        </p:nvSpPr>
        <p:spPr>
          <a:xfrm rot="0">
            <a:off x="1028700" y="1931571"/>
            <a:ext cx="16230600"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Operator Login – Secure</a:t>
            </a:r>
            <a:r>
              <a:rPr lang="en-US" sz="5499" strike="noStrike" u="none">
                <a:solidFill>
                  <a:srgbClr val="1A5666"/>
                </a:solidFill>
                <a:latin typeface="Allerta Stencil"/>
                <a:ea typeface="Allerta Stencil"/>
                <a:cs typeface="Allerta Stencil"/>
                <a:sym typeface="Allerta Stencil"/>
              </a:rPr>
              <a:t> &amp; Seamless Access</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362336" y="894383"/>
            <a:ext cx="15896964" cy="8291304"/>
            <a:chOff x="0" y="0"/>
            <a:chExt cx="4186855" cy="2183718"/>
          </a:xfrm>
        </p:grpSpPr>
        <p:sp>
          <p:nvSpPr>
            <p:cNvPr name="Freeform 4" id="4"/>
            <p:cNvSpPr/>
            <p:nvPr/>
          </p:nvSpPr>
          <p:spPr>
            <a:xfrm flipH="false" flipV="false" rot="0">
              <a:off x="0" y="0"/>
              <a:ext cx="4186855" cy="2183718"/>
            </a:xfrm>
            <a:custGeom>
              <a:avLst/>
              <a:gdLst/>
              <a:ahLst/>
              <a:cxnLst/>
              <a:rect r="r" b="b" t="t" l="l"/>
              <a:pathLst>
                <a:path h="2183718" w="4186855">
                  <a:moveTo>
                    <a:pt x="24837" y="0"/>
                  </a:moveTo>
                  <a:lnTo>
                    <a:pt x="4162017" y="0"/>
                  </a:lnTo>
                  <a:cubicBezTo>
                    <a:pt x="4175735" y="0"/>
                    <a:pt x="4186855" y="11120"/>
                    <a:pt x="4186855" y="24837"/>
                  </a:cubicBezTo>
                  <a:lnTo>
                    <a:pt x="4186855" y="2158881"/>
                  </a:lnTo>
                  <a:cubicBezTo>
                    <a:pt x="4186855" y="2165468"/>
                    <a:pt x="4184238" y="2171785"/>
                    <a:pt x="4179580" y="2176443"/>
                  </a:cubicBezTo>
                  <a:cubicBezTo>
                    <a:pt x="4174922" y="2181101"/>
                    <a:pt x="4168604" y="2183718"/>
                    <a:pt x="4162017" y="2183718"/>
                  </a:cubicBezTo>
                  <a:lnTo>
                    <a:pt x="24837" y="2183718"/>
                  </a:lnTo>
                  <a:cubicBezTo>
                    <a:pt x="18250" y="2183718"/>
                    <a:pt x="11933" y="2181101"/>
                    <a:pt x="7275" y="2176443"/>
                  </a:cubicBezTo>
                  <a:cubicBezTo>
                    <a:pt x="2617" y="2171785"/>
                    <a:pt x="0" y="2165468"/>
                    <a:pt x="0" y="2158881"/>
                  </a:cubicBezTo>
                  <a:lnTo>
                    <a:pt x="0" y="24837"/>
                  </a:lnTo>
                  <a:cubicBezTo>
                    <a:pt x="0" y="18250"/>
                    <a:pt x="2617" y="11933"/>
                    <a:pt x="7275" y="7275"/>
                  </a:cubicBezTo>
                  <a:cubicBezTo>
                    <a:pt x="11933" y="2617"/>
                    <a:pt x="18250" y="0"/>
                    <a:pt x="24837" y="0"/>
                  </a:cubicBezTo>
                  <a:close/>
                </a:path>
              </a:pathLst>
            </a:custGeom>
            <a:solidFill>
              <a:srgbClr val="FFC72C">
                <a:alpha val="57647"/>
              </a:srgbClr>
            </a:solidFill>
          </p:spPr>
        </p:sp>
        <p:sp>
          <p:nvSpPr>
            <p:cNvPr name="TextBox 5" id="5"/>
            <p:cNvSpPr txBox="true"/>
            <p:nvPr/>
          </p:nvSpPr>
          <p:spPr>
            <a:xfrm>
              <a:off x="0" y="-38100"/>
              <a:ext cx="4186855" cy="2221818"/>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844854" y="3755451"/>
            <a:ext cx="12931929" cy="3909695"/>
          </a:xfrm>
          <a:prstGeom prst="rect">
            <a:avLst/>
          </a:prstGeom>
        </p:spPr>
        <p:txBody>
          <a:bodyPr anchor="t" rtlCol="false" tIns="0" lIns="0" bIns="0" rIns="0">
            <a:spAutoFit/>
          </a:bodyPr>
          <a:lstStyle/>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What it is: The operator’s central hub. It displays a clear, prioritized list of their scheduled tasks for the day.</a:t>
            </a:r>
          </a:p>
          <a:p>
            <a:pPr algn="just">
              <a:lnSpc>
                <a:spcPts val="4479"/>
              </a:lnSpc>
            </a:pPr>
          </a:p>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Key Feature: Task Status Insights. Visual indicators (Completed, In Progress, Pending) help operators instantly assess progress and focus on pending tasks.</a:t>
            </a:r>
          </a:p>
          <a:p>
            <a:pPr algn="just">
              <a:lnSpc>
                <a:spcPts val="4479"/>
              </a:lnSpc>
            </a:pPr>
          </a:p>
        </p:txBody>
      </p:sp>
      <p:sp>
        <p:nvSpPr>
          <p:cNvPr name="TextBox 7" id="7"/>
          <p:cNvSpPr txBox="true"/>
          <p:nvPr/>
        </p:nvSpPr>
        <p:spPr>
          <a:xfrm rot="0">
            <a:off x="3064796" y="2004702"/>
            <a:ext cx="12492044"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The Dashboard</a:t>
            </a:r>
            <a:r>
              <a:rPr lang="en-US" sz="5499" strike="noStrike" u="none">
                <a:solidFill>
                  <a:srgbClr val="1A5666"/>
                </a:solidFill>
                <a:latin typeface="Allerta Stencil"/>
                <a:ea typeface="Allerta Stencil"/>
                <a:cs typeface="Allerta Stencil"/>
                <a:sym typeface="Allerta Stencil"/>
              </a:rPr>
              <a:t> &amp; Task Management</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886431"/>
            <a:ext cx="16014312" cy="8371869"/>
            <a:chOff x="0" y="0"/>
            <a:chExt cx="4217761" cy="2204937"/>
          </a:xfrm>
        </p:grpSpPr>
        <p:sp>
          <p:nvSpPr>
            <p:cNvPr name="Freeform 4" id="4"/>
            <p:cNvSpPr/>
            <p:nvPr/>
          </p:nvSpPr>
          <p:spPr>
            <a:xfrm flipH="false" flipV="false" rot="0">
              <a:off x="0" y="0"/>
              <a:ext cx="4217761" cy="2204937"/>
            </a:xfrm>
            <a:custGeom>
              <a:avLst/>
              <a:gdLst/>
              <a:ahLst/>
              <a:cxnLst/>
              <a:rect r="r" b="b" t="t" l="l"/>
              <a:pathLst>
                <a:path h="2204937" w="4217761">
                  <a:moveTo>
                    <a:pt x="24655" y="0"/>
                  </a:moveTo>
                  <a:lnTo>
                    <a:pt x="4193106" y="0"/>
                  </a:lnTo>
                  <a:cubicBezTo>
                    <a:pt x="4206723" y="0"/>
                    <a:pt x="4217761" y="11039"/>
                    <a:pt x="4217761" y="24655"/>
                  </a:cubicBezTo>
                  <a:lnTo>
                    <a:pt x="4217761" y="2180281"/>
                  </a:lnTo>
                  <a:cubicBezTo>
                    <a:pt x="4217761" y="2193898"/>
                    <a:pt x="4206723" y="2204937"/>
                    <a:pt x="4193106" y="2204937"/>
                  </a:cubicBezTo>
                  <a:lnTo>
                    <a:pt x="24655" y="2204937"/>
                  </a:lnTo>
                  <a:cubicBezTo>
                    <a:pt x="11039" y="2204937"/>
                    <a:pt x="0" y="2193898"/>
                    <a:pt x="0" y="2180281"/>
                  </a:cubicBezTo>
                  <a:lnTo>
                    <a:pt x="0" y="24655"/>
                  </a:lnTo>
                  <a:cubicBezTo>
                    <a:pt x="0" y="11039"/>
                    <a:pt x="11039" y="0"/>
                    <a:pt x="24655" y="0"/>
                  </a:cubicBezTo>
                  <a:close/>
                </a:path>
              </a:pathLst>
            </a:custGeom>
            <a:solidFill>
              <a:srgbClr val="FFC72C">
                <a:alpha val="57647"/>
              </a:srgbClr>
            </a:solidFill>
          </p:spPr>
        </p:sp>
        <p:sp>
          <p:nvSpPr>
            <p:cNvPr name="TextBox 5" id="5"/>
            <p:cNvSpPr txBox="true"/>
            <p:nvPr/>
          </p:nvSpPr>
          <p:spPr>
            <a:xfrm>
              <a:off x="0" y="-38100"/>
              <a:ext cx="4217761" cy="224303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88881" y="3629375"/>
            <a:ext cx="13310239" cy="5033645"/>
          </a:xfrm>
          <a:prstGeom prst="rect">
            <a:avLst/>
          </a:prstGeom>
        </p:spPr>
        <p:txBody>
          <a:bodyPr anchor="t" rtlCol="false" tIns="0" lIns="0" bIns="0" rIns="0">
            <a:spAutoFit/>
          </a:bodyPr>
          <a:lstStyle/>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What it is:  A real-time overview of key machine vitals like fuel level, engine hours etc.</a:t>
            </a:r>
          </a:p>
          <a:p>
            <a:pPr algn="just">
              <a:lnSpc>
                <a:spcPts val="4479"/>
              </a:lnSpc>
            </a:pPr>
          </a:p>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Key Feature: Interactive Gauges. Circular meters show live percentages for fuel and temperature levels — enabling quick diagnostics at a glance.</a:t>
            </a:r>
          </a:p>
          <a:p>
            <a:pPr algn="just">
              <a:lnSpc>
                <a:spcPts val="4479"/>
              </a:lnSpc>
            </a:pPr>
          </a:p>
          <a:p>
            <a:pPr algn="just" marL="690879" indent="-345439" lvl="1">
              <a:lnSpc>
                <a:spcPts val="4479"/>
              </a:lnSpc>
              <a:buFont typeface="Arial"/>
              <a:buChar char="•"/>
            </a:pPr>
            <a:r>
              <a:rPr lang="en-US" sz="3199">
                <a:solidFill>
                  <a:srgbClr val="1A5666"/>
                </a:solidFill>
                <a:latin typeface="Proxima Nova"/>
                <a:ea typeface="Proxima Nova"/>
                <a:cs typeface="Proxima Nova"/>
                <a:sym typeface="Proxima Nova"/>
              </a:rPr>
              <a:t>Key Benefit: Promotes daily safety and accountability.</a:t>
            </a:r>
          </a:p>
          <a:p>
            <a:pPr algn="just">
              <a:lnSpc>
                <a:spcPts val="4479"/>
              </a:lnSpc>
            </a:pPr>
          </a:p>
        </p:txBody>
      </p:sp>
      <p:sp>
        <p:nvSpPr>
          <p:cNvPr name="TextBox 7" id="7"/>
          <p:cNvSpPr txBox="true"/>
          <p:nvPr/>
        </p:nvSpPr>
        <p:spPr>
          <a:xfrm rot="0">
            <a:off x="2789834" y="1980325"/>
            <a:ext cx="12492044"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Machi</a:t>
            </a:r>
            <a:r>
              <a:rPr lang="en-US" sz="5499" strike="noStrike" u="none">
                <a:solidFill>
                  <a:srgbClr val="1A5666"/>
                </a:solidFill>
                <a:latin typeface="Allerta Stencil"/>
                <a:ea typeface="Allerta Stencil"/>
                <a:cs typeface="Allerta Stencil"/>
                <a:sym typeface="Allerta Stencil"/>
              </a:rPr>
              <a:t>ne Health</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216074" y="821252"/>
            <a:ext cx="15873277" cy="8437048"/>
            <a:chOff x="0" y="0"/>
            <a:chExt cx="4180616" cy="2222103"/>
          </a:xfrm>
        </p:grpSpPr>
        <p:sp>
          <p:nvSpPr>
            <p:cNvPr name="Freeform 4" id="4"/>
            <p:cNvSpPr/>
            <p:nvPr/>
          </p:nvSpPr>
          <p:spPr>
            <a:xfrm flipH="false" flipV="false" rot="0">
              <a:off x="0" y="0"/>
              <a:ext cx="4180616" cy="2222103"/>
            </a:xfrm>
            <a:custGeom>
              <a:avLst/>
              <a:gdLst/>
              <a:ahLst/>
              <a:cxnLst/>
              <a:rect r="r" b="b" t="t" l="l"/>
              <a:pathLst>
                <a:path h="2222103" w="4180616">
                  <a:moveTo>
                    <a:pt x="24874" y="0"/>
                  </a:moveTo>
                  <a:lnTo>
                    <a:pt x="4155742" y="0"/>
                  </a:lnTo>
                  <a:cubicBezTo>
                    <a:pt x="4162339" y="0"/>
                    <a:pt x="4168666" y="2621"/>
                    <a:pt x="4173331" y="7286"/>
                  </a:cubicBezTo>
                  <a:cubicBezTo>
                    <a:pt x="4177995" y="11950"/>
                    <a:pt x="4180616" y="18277"/>
                    <a:pt x="4180616" y="24874"/>
                  </a:cubicBezTo>
                  <a:lnTo>
                    <a:pt x="4180616" y="2197229"/>
                  </a:lnTo>
                  <a:cubicBezTo>
                    <a:pt x="4180616" y="2210967"/>
                    <a:pt x="4169480" y="2222103"/>
                    <a:pt x="4155742" y="2222103"/>
                  </a:cubicBezTo>
                  <a:lnTo>
                    <a:pt x="24874" y="2222103"/>
                  </a:lnTo>
                  <a:cubicBezTo>
                    <a:pt x="11137" y="2222103"/>
                    <a:pt x="0" y="2210967"/>
                    <a:pt x="0" y="2197229"/>
                  </a:cubicBezTo>
                  <a:lnTo>
                    <a:pt x="0" y="24874"/>
                  </a:lnTo>
                  <a:cubicBezTo>
                    <a:pt x="0" y="18277"/>
                    <a:pt x="2621" y="11950"/>
                    <a:pt x="7286" y="7286"/>
                  </a:cubicBezTo>
                  <a:cubicBezTo>
                    <a:pt x="11950" y="2621"/>
                    <a:pt x="18277" y="0"/>
                    <a:pt x="24874" y="0"/>
                  </a:cubicBezTo>
                  <a:close/>
                </a:path>
              </a:pathLst>
            </a:custGeom>
            <a:solidFill>
              <a:srgbClr val="FFC72C">
                <a:alpha val="57647"/>
              </a:srgbClr>
            </a:solidFill>
          </p:spPr>
        </p:sp>
        <p:sp>
          <p:nvSpPr>
            <p:cNvPr name="TextBox 5" id="5"/>
            <p:cNvSpPr txBox="true"/>
            <p:nvPr/>
          </p:nvSpPr>
          <p:spPr>
            <a:xfrm>
              <a:off x="0" y="-38100"/>
              <a:ext cx="4180616" cy="2260203"/>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564473" y="3049830"/>
            <a:ext cx="12825549" cy="4856480"/>
          </a:xfrm>
          <a:prstGeom prst="rect">
            <a:avLst/>
          </a:prstGeom>
        </p:spPr>
        <p:txBody>
          <a:bodyPr anchor="t" rtlCol="false" tIns="0" lIns="0" bIns="0" rIns="0">
            <a:spAutoFit/>
          </a:bodyPr>
          <a:lstStyle/>
          <a:p>
            <a:pPr algn="just" marL="669289" indent="-334645" lvl="1">
              <a:lnSpc>
                <a:spcPts val="4339"/>
              </a:lnSpc>
              <a:buFont typeface="Arial"/>
              <a:buChar char="•"/>
            </a:pPr>
            <a:r>
              <a:rPr lang="en-US" sz="3099">
                <a:solidFill>
                  <a:srgbClr val="1A5666"/>
                </a:solidFill>
                <a:latin typeface="Proxima Nova"/>
                <a:ea typeface="Proxima Nova"/>
                <a:cs typeface="Proxima Nova"/>
                <a:sym typeface="Proxima Nova"/>
              </a:rPr>
              <a:t>What it is:  A pre-operation inspection tool ensuring all safety checks are performed before machinery use.</a:t>
            </a:r>
          </a:p>
          <a:p>
            <a:pPr algn="just">
              <a:lnSpc>
                <a:spcPts val="4339"/>
              </a:lnSpc>
            </a:pPr>
          </a:p>
          <a:p>
            <a:pPr algn="just" marL="669289" indent="-334645" lvl="1">
              <a:lnSpc>
                <a:spcPts val="4339"/>
              </a:lnSpc>
              <a:buFont typeface="Arial"/>
              <a:buChar char="•"/>
            </a:pPr>
            <a:r>
              <a:rPr lang="en-US" sz="3099">
                <a:solidFill>
                  <a:srgbClr val="1A5666"/>
                </a:solidFill>
                <a:latin typeface="Proxima Nova"/>
                <a:ea typeface="Proxima Nova"/>
                <a:cs typeface="Proxima Nova"/>
                <a:sym typeface="Proxima Nova"/>
              </a:rPr>
              <a:t>Key Feature: Conditional Submission. The “Start Work” button is enabled only after all checklist items are marked, ensuring safety compliance.</a:t>
            </a:r>
          </a:p>
          <a:p>
            <a:pPr algn="just">
              <a:lnSpc>
                <a:spcPts val="4339"/>
              </a:lnSpc>
            </a:pPr>
          </a:p>
          <a:p>
            <a:pPr algn="just" marL="669289" indent="-334645" lvl="1">
              <a:lnSpc>
                <a:spcPts val="4339"/>
              </a:lnSpc>
              <a:buFont typeface="Arial"/>
              <a:buChar char="•"/>
            </a:pPr>
            <a:r>
              <a:rPr lang="en-US" sz="3099">
                <a:solidFill>
                  <a:srgbClr val="1A5666"/>
                </a:solidFill>
                <a:latin typeface="Proxima Nova"/>
                <a:ea typeface="Proxima Nova"/>
                <a:cs typeface="Proxima Nova"/>
                <a:sym typeface="Proxima Nova"/>
              </a:rPr>
              <a:t>Key Benefit: Promotes daily safety and accountability.</a:t>
            </a:r>
          </a:p>
          <a:p>
            <a:pPr algn="just">
              <a:lnSpc>
                <a:spcPts val="4200"/>
              </a:lnSpc>
            </a:pPr>
          </a:p>
        </p:txBody>
      </p:sp>
      <p:sp>
        <p:nvSpPr>
          <p:cNvPr name="TextBox 7" id="7"/>
          <p:cNvSpPr txBox="true"/>
          <p:nvPr/>
        </p:nvSpPr>
        <p:spPr>
          <a:xfrm rot="0">
            <a:off x="2731225" y="1573663"/>
            <a:ext cx="12492044"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Safety Checklist</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240451" y="894383"/>
            <a:ext cx="16018849" cy="8363917"/>
            <a:chOff x="0" y="0"/>
            <a:chExt cx="4218956" cy="2202842"/>
          </a:xfrm>
        </p:grpSpPr>
        <p:sp>
          <p:nvSpPr>
            <p:cNvPr name="Freeform 4" id="4"/>
            <p:cNvSpPr/>
            <p:nvPr/>
          </p:nvSpPr>
          <p:spPr>
            <a:xfrm flipH="false" flipV="false" rot="0">
              <a:off x="0" y="0"/>
              <a:ext cx="4218956" cy="2202842"/>
            </a:xfrm>
            <a:custGeom>
              <a:avLst/>
              <a:gdLst/>
              <a:ahLst/>
              <a:cxnLst/>
              <a:rect r="r" b="b" t="t" l="l"/>
              <a:pathLst>
                <a:path h="2202842" w="4218956">
                  <a:moveTo>
                    <a:pt x="24648" y="0"/>
                  </a:moveTo>
                  <a:lnTo>
                    <a:pt x="4194308" y="0"/>
                  </a:lnTo>
                  <a:cubicBezTo>
                    <a:pt x="4207921" y="0"/>
                    <a:pt x="4218956" y="11035"/>
                    <a:pt x="4218956" y="24648"/>
                  </a:cubicBezTo>
                  <a:lnTo>
                    <a:pt x="4218956" y="2178194"/>
                  </a:lnTo>
                  <a:cubicBezTo>
                    <a:pt x="4218956" y="2191807"/>
                    <a:pt x="4207921" y="2202842"/>
                    <a:pt x="4194308" y="2202842"/>
                  </a:cubicBezTo>
                  <a:lnTo>
                    <a:pt x="24648" y="2202842"/>
                  </a:lnTo>
                  <a:cubicBezTo>
                    <a:pt x="11035" y="2202842"/>
                    <a:pt x="0" y="2191807"/>
                    <a:pt x="0" y="2178194"/>
                  </a:cubicBezTo>
                  <a:lnTo>
                    <a:pt x="0" y="24648"/>
                  </a:lnTo>
                  <a:cubicBezTo>
                    <a:pt x="0" y="11035"/>
                    <a:pt x="11035" y="0"/>
                    <a:pt x="24648" y="0"/>
                  </a:cubicBezTo>
                  <a:close/>
                </a:path>
              </a:pathLst>
            </a:custGeom>
            <a:solidFill>
              <a:srgbClr val="FFC72C">
                <a:alpha val="57647"/>
              </a:srgbClr>
            </a:solidFill>
          </p:spPr>
        </p:sp>
        <p:sp>
          <p:nvSpPr>
            <p:cNvPr name="TextBox 5" id="5"/>
            <p:cNvSpPr txBox="true"/>
            <p:nvPr/>
          </p:nvSpPr>
          <p:spPr>
            <a:xfrm>
              <a:off x="0" y="-38100"/>
              <a:ext cx="4218956" cy="2240942"/>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44171" y="3586995"/>
            <a:ext cx="13611408" cy="53244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What it is: A centralized module for monitoring operator well-being and document compliance. It allows self-reporting of symptoms, displays real-time biometric vitals (like heart rate, temperature, and cabin CO₂ levels), and tracks medical certificate validity.</a:t>
            </a:r>
          </a:p>
          <a:p>
            <a:pPr algn="just">
              <a:lnSpc>
                <a:spcPts val="4200"/>
              </a:lnSpc>
            </a:pPr>
          </a:p>
          <a:p>
            <a:pPr algn="just" marL="647700" indent="-323850" lvl="1">
              <a:lnSpc>
                <a:spcPts val="4200"/>
              </a:lnSpc>
              <a:buFont typeface="Arial"/>
              <a:buChar char="•"/>
            </a:pPr>
            <a:r>
              <a:rPr lang="en-US" sz="3000">
                <a:solidFill>
                  <a:srgbClr val="1A5666"/>
                </a:solidFill>
                <a:latin typeface="Proxima Nova"/>
                <a:ea typeface="Proxima Nova"/>
                <a:cs typeface="Proxima Nova"/>
                <a:sym typeface="Proxima Nova"/>
              </a:rPr>
              <a:t>Key Feature: Health Risk Detection and Document Expiry Alerts.Combines live biometrics with symptom reporting to flag potential health risks before work begins, while automatically tracking document expirations to ensure compliance.</a:t>
            </a:r>
          </a:p>
          <a:p>
            <a:pPr algn="just">
              <a:lnSpc>
                <a:spcPts val="4200"/>
              </a:lnSpc>
            </a:pPr>
          </a:p>
        </p:txBody>
      </p:sp>
      <p:sp>
        <p:nvSpPr>
          <p:cNvPr name="TextBox 7" id="7"/>
          <p:cNvSpPr txBox="true"/>
          <p:nvPr/>
        </p:nvSpPr>
        <p:spPr>
          <a:xfrm rot="0">
            <a:off x="2897978" y="1821695"/>
            <a:ext cx="12492044" cy="936625"/>
          </a:xfrm>
          <a:prstGeom prst="rect">
            <a:avLst/>
          </a:prstGeom>
        </p:spPr>
        <p:txBody>
          <a:bodyPr anchor="t" rtlCol="false" tIns="0" lIns="0" bIns="0" rIns="0">
            <a:spAutoFit/>
          </a:bodyPr>
          <a:lstStyle/>
          <a:p>
            <a:pPr algn="ctr" marL="0" indent="0" lvl="0">
              <a:lnSpc>
                <a:spcPts val="7699"/>
              </a:lnSpc>
              <a:spcBef>
                <a:spcPct val="0"/>
              </a:spcBef>
            </a:pPr>
            <a:r>
              <a:rPr lang="en-US" sz="5499">
                <a:solidFill>
                  <a:srgbClr val="1A5666"/>
                </a:solidFill>
                <a:latin typeface="Allerta Stencil"/>
                <a:ea typeface="Allerta Stencil"/>
                <a:cs typeface="Allerta Stencil"/>
                <a:sym typeface="Allerta Stencil"/>
              </a:rPr>
              <a:t>Operator Health &amp; Docume</a:t>
            </a:r>
            <a:r>
              <a:rPr lang="en-US" sz="5499" strike="noStrike" u="none">
                <a:solidFill>
                  <a:srgbClr val="1A5666"/>
                </a:solidFill>
                <a:latin typeface="Allerta Stencil"/>
                <a:ea typeface="Allerta Stencil"/>
                <a:cs typeface="Allerta Stencil"/>
                <a:sym typeface="Allerta Stencil"/>
              </a:rPr>
              <a:t>nts</a:t>
            </a:r>
          </a:p>
        </p:txBody>
      </p:sp>
      <p:grpSp>
        <p:nvGrpSpPr>
          <p:cNvPr name="Group 8" id="8"/>
          <p:cNvGrpSpPr/>
          <p:nvPr/>
        </p:nvGrpSpPr>
        <p:grpSpPr>
          <a:xfrm rot="0">
            <a:off x="0" y="9802991"/>
            <a:ext cx="18288000" cy="484009"/>
            <a:chOff x="0" y="0"/>
            <a:chExt cx="4816593" cy="127476"/>
          </a:xfrm>
        </p:grpSpPr>
        <p:sp>
          <p:nvSpPr>
            <p:cNvPr name="Freeform 9" id="9"/>
            <p:cNvSpPr/>
            <p:nvPr/>
          </p:nvSpPr>
          <p:spPr>
            <a:xfrm flipH="false" flipV="false" rot="0">
              <a:off x="0" y="0"/>
              <a:ext cx="4816592" cy="127476"/>
            </a:xfrm>
            <a:custGeom>
              <a:avLst/>
              <a:gdLst/>
              <a:ahLst/>
              <a:cxnLst/>
              <a:rect r="r" b="b" t="t" l="l"/>
              <a:pathLst>
                <a:path h="127476" w="4816592">
                  <a:moveTo>
                    <a:pt x="0" y="0"/>
                  </a:moveTo>
                  <a:lnTo>
                    <a:pt x="4816592" y="0"/>
                  </a:lnTo>
                  <a:lnTo>
                    <a:pt x="4816592" y="127476"/>
                  </a:lnTo>
                  <a:lnTo>
                    <a:pt x="0" y="127476"/>
                  </a:lnTo>
                  <a:close/>
                </a:path>
              </a:pathLst>
            </a:custGeom>
            <a:solidFill>
              <a:srgbClr val="FFFFFF">
                <a:alpha val="45882"/>
              </a:srgbClr>
            </a:solidFill>
          </p:spPr>
        </p:sp>
        <p:sp>
          <p:nvSpPr>
            <p:cNvPr name="TextBox 10" id="10"/>
            <p:cNvSpPr txBox="true"/>
            <p:nvPr/>
          </p:nvSpPr>
          <p:spPr>
            <a:xfrm>
              <a:off x="0" y="-38100"/>
              <a:ext cx="4816593" cy="16557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1A5666"/>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DAGtZ4xF5w8</dc:identifier>
  <dcterms:modified xsi:type="dcterms:W3CDTF">2011-08-01T06:04:30Z</dcterms:modified>
  <cp:revision>1</cp:revision>
  <dc:title>Weather Classify</dc:title>
</cp:coreProperties>
</file>

<file path=docProps/thumbnail.jpeg>
</file>